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72" r:id="rId19"/>
    <p:sldId id="283" r:id="rId20"/>
    <p:sldId id="277" r:id="rId21"/>
    <p:sldId id="282" r:id="rId22"/>
    <p:sldId id="279" r:id="rId23"/>
    <p:sldId id="284" r:id="rId24"/>
    <p:sldId id="276" r:id="rId25"/>
    <p:sldId id="280" r:id="rId26"/>
    <p:sldId id="274" r:id="rId27"/>
    <p:sldId id="27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5" autoAdjust="0"/>
    <p:restoredTop sz="94265" autoAdjust="0"/>
  </p:normalViewPr>
  <p:slideViewPr>
    <p:cSldViewPr>
      <p:cViewPr varScale="1">
        <p:scale>
          <a:sx n="83" d="100"/>
          <a:sy n="83" d="100"/>
        </p:scale>
        <p:origin x="-1267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1FAE12-76AE-4085-89BD-CFF6214B37C2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F2ED41-9AB7-47E1-814E-089955E5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D82EA-FF71-441E-96D4-04CDE66FE1B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1AC7-5AB3-457E-A216-7EE1E598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6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C7E621-A0AE-4B95-A588-56492B4676F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199BAC3-2EE1-44DB-BD27-FFD070FA7C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Y-EXKzaLqc&amp;feature=relate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743200"/>
            <a:ext cx="3313355" cy="1702160"/>
          </a:xfrm>
        </p:spPr>
        <p:txBody>
          <a:bodyPr/>
          <a:lstStyle/>
          <a:p>
            <a:r>
              <a:rPr lang="en-US" u="sng" dirty="0" smtClean="0"/>
              <a:t>The Meaning of Culture</a:t>
            </a:r>
            <a:endParaRPr lang="en-US" u="sng" dirty="0"/>
          </a:p>
        </p:txBody>
      </p:sp>
      <p:pic>
        <p:nvPicPr>
          <p:cNvPr id="2050" name="Picture 2" descr="http://oneworldpeacemakerfoundation.org/wp-content/uploads/2013/06/culture-fl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0" y="2625132"/>
            <a:ext cx="3886200" cy="2598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50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Religion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people answer the basic questions about the meaning of life</a:t>
            </a:r>
          </a:p>
          <a:p>
            <a:r>
              <a:rPr lang="en-US" dirty="0" smtClean="0"/>
              <a:t>Helps </a:t>
            </a:r>
            <a:r>
              <a:rPr lang="en-US" u="sng" dirty="0" smtClean="0"/>
              <a:t>support the values a group of people considered important </a:t>
            </a:r>
          </a:p>
          <a:p>
            <a:r>
              <a:rPr lang="en-US" b="1" u="sng" dirty="0" smtClean="0"/>
              <a:t>Monotheism</a:t>
            </a:r>
          </a:p>
          <a:p>
            <a:pPr lvl="1"/>
            <a:r>
              <a:rPr lang="en-US" dirty="0" smtClean="0"/>
              <a:t>The worship of one god</a:t>
            </a:r>
          </a:p>
          <a:p>
            <a:r>
              <a:rPr lang="en-US" b="1" u="sng" dirty="0" smtClean="0"/>
              <a:t>Polytheism </a:t>
            </a:r>
          </a:p>
          <a:p>
            <a:pPr lvl="1"/>
            <a:r>
              <a:rPr lang="en-US" dirty="0" smtClean="0"/>
              <a:t>The worship of more than one god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24744" cy="1143000"/>
          </a:xfrm>
        </p:spPr>
        <p:txBody>
          <a:bodyPr/>
          <a:lstStyle/>
          <a:p>
            <a:r>
              <a:rPr lang="en-US" u="sng" dirty="0" smtClean="0"/>
              <a:t>Forms of Government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People form governments to provide for their common needs</a:t>
            </a:r>
          </a:p>
          <a:p>
            <a:r>
              <a:rPr lang="en-US" sz="2200" b="1" u="sng" dirty="0" smtClean="0"/>
              <a:t>Democracy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people have supreme power, the government cannot act without their consent</a:t>
            </a:r>
          </a:p>
          <a:p>
            <a:r>
              <a:rPr lang="en-US" sz="2200" b="1" u="sng" dirty="0" smtClean="0"/>
              <a:t>Republic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people choose leaders to represent them</a:t>
            </a:r>
          </a:p>
          <a:p>
            <a:r>
              <a:rPr lang="en-US" sz="2200" b="1" u="sng" dirty="0" smtClean="0"/>
              <a:t>Dictatorship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ruler or group holds power by force  </a:t>
            </a:r>
            <a:endParaRPr lang="en-US" u="sng" dirty="0"/>
          </a:p>
        </p:txBody>
      </p:sp>
      <p:pic>
        <p:nvPicPr>
          <p:cNvPr id="7170" name="Picture 2" descr="http://1.bp.blogspot.com/_9xQbMdlKJUw/TF9n7lTdozI/AAAAAAAAAEA/hfT-orCxRUo/s1600/republicvsdemocra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63048"/>
            <a:ext cx="297180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3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Think and Share…</a:t>
            </a:r>
            <a:br>
              <a:rPr lang="en-US" b="1" u="sng" dirty="0" smtClean="0"/>
            </a:br>
            <a:r>
              <a:rPr lang="en-US" dirty="0" smtClean="0"/>
              <a:t>Take a minute to answer the following questions on your own- turn to your partner and share your findings towards each question.</a:t>
            </a:r>
            <a:br>
              <a:rPr lang="en-US" dirty="0" smtClean="0"/>
            </a:br>
            <a:r>
              <a:rPr lang="en-US" i="1" u="sng" dirty="0" smtClean="0">
                <a:solidFill>
                  <a:srgbClr val="FF0000"/>
                </a:solidFill>
              </a:rPr>
              <a:t>Partner A</a:t>
            </a:r>
            <a:r>
              <a:rPr lang="en-US" i="1" dirty="0" smtClean="0"/>
              <a:t>-What type of government is found in the United States? </a:t>
            </a:r>
            <a:br>
              <a:rPr lang="en-US" i="1" dirty="0" smtClean="0"/>
            </a:br>
            <a:r>
              <a:rPr lang="en-US" i="1" u="sng" dirty="0" smtClean="0">
                <a:solidFill>
                  <a:srgbClr val="FF0000"/>
                </a:solidFill>
              </a:rPr>
              <a:t>Partner B</a:t>
            </a:r>
            <a:r>
              <a:rPr lang="en-US" i="1" dirty="0" smtClean="0"/>
              <a:t>- Give an example of a country today that is a dictatorship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Economic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Economics-</a:t>
            </a:r>
            <a:r>
              <a:rPr lang="en-US" sz="2000" u="sng" dirty="0" smtClean="0"/>
              <a:t>how people use limited resources to satisfy their wants and needs</a:t>
            </a:r>
          </a:p>
          <a:p>
            <a:r>
              <a:rPr lang="en-US" sz="2000" b="1" u="sng" dirty="0" smtClean="0"/>
              <a:t>Traditional Economy</a:t>
            </a:r>
          </a:p>
          <a:p>
            <a:pPr lvl="1"/>
            <a:r>
              <a:rPr lang="en-US" sz="2000" u="sng" dirty="0" smtClean="0"/>
              <a:t>People produce what they need to survive </a:t>
            </a:r>
          </a:p>
          <a:p>
            <a:pPr lvl="1"/>
            <a:r>
              <a:rPr lang="en-US" sz="2000" u="sng" dirty="0" smtClean="0"/>
              <a:t>hunting and gathering societies</a:t>
            </a:r>
          </a:p>
          <a:p>
            <a:r>
              <a:rPr lang="en-US" sz="2000" b="1" u="sng" dirty="0" smtClean="0"/>
              <a:t>Market Economy</a:t>
            </a:r>
          </a:p>
          <a:p>
            <a:pPr lvl="1"/>
            <a:r>
              <a:rPr lang="en-US" sz="2000" u="sng" dirty="0" smtClean="0"/>
              <a:t>Businesses and individuals produced and sell goods for $</a:t>
            </a:r>
          </a:p>
          <a:p>
            <a:r>
              <a:rPr lang="en-US" sz="2000" b="1" u="sng" dirty="0" smtClean="0"/>
              <a:t>Command Economy</a:t>
            </a:r>
          </a:p>
          <a:p>
            <a:pPr lvl="1"/>
            <a:r>
              <a:rPr lang="en-US" sz="2000" u="sng" dirty="0" smtClean="0"/>
              <a:t>Government controls what </a:t>
            </a:r>
            <a:r>
              <a:rPr lang="en-US" sz="2000" u="sng" dirty="0"/>
              <a:t> </a:t>
            </a:r>
            <a:r>
              <a:rPr lang="en-US" sz="2000" u="sng" dirty="0" smtClean="0"/>
              <a:t>goods are produced, how they are produced and what they cost</a:t>
            </a:r>
          </a:p>
          <a:p>
            <a:r>
              <a:rPr lang="en-US" sz="2000" b="1" u="sng" dirty="0" smtClean="0"/>
              <a:t>Mixed Economy </a:t>
            </a:r>
          </a:p>
          <a:p>
            <a:pPr lvl="1"/>
            <a:r>
              <a:rPr lang="en-US" sz="2000" u="sng" dirty="0" smtClean="0"/>
              <a:t>Individuals make some economics decisions, and government makes others</a:t>
            </a:r>
            <a:endParaRPr lang="en-US" sz="2000" u="sng" dirty="0"/>
          </a:p>
        </p:txBody>
      </p:sp>
      <p:pic>
        <p:nvPicPr>
          <p:cNvPr id="1026" name="Picture 2" descr="http://cdn.themetapicture.com/media/funny-America-Economy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9" y="5145593"/>
            <a:ext cx="26056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u="sng" dirty="0" smtClean="0"/>
              <a:t>How </a:t>
            </a:r>
            <a:r>
              <a:rPr lang="en-US" u="sng" dirty="0"/>
              <a:t>D</a:t>
            </a:r>
            <a:r>
              <a:rPr lang="en-US" u="sng" dirty="0" smtClean="0"/>
              <a:t>o Cultures Change?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46102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Technology</a:t>
            </a:r>
          </a:p>
          <a:p>
            <a:pPr lvl="1"/>
            <a:r>
              <a:rPr lang="en-US" u="sng" dirty="0" smtClean="0"/>
              <a:t>skills and tools a people use </a:t>
            </a:r>
          </a:p>
          <a:p>
            <a:pPr lvl="1"/>
            <a:r>
              <a:rPr lang="en-US" dirty="0" smtClean="0"/>
              <a:t>Anything from ancient tools to smart phones</a:t>
            </a:r>
          </a:p>
          <a:p>
            <a:pPr lvl="1"/>
            <a:r>
              <a:rPr lang="en-US" u="sng" dirty="0" smtClean="0"/>
              <a:t>Can bring both positive and negative effects of societies </a:t>
            </a:r>
          </a:p>
          <a:p>
            <a:pPr marL="0" indent="0">
              <a:buNone/>
            </a:pPr>
            <a:r>
              <a:rPr lang="en-US" u="sng" dirty="0" smtClean="0"/>
              <a:t>Changing environment </a:t>
            </a:r>
          </a:p>
          <a:p>
            <a:pPr lvl="1"/>
            <a:r>
              <a:rPr lang="en-US" dirty="0" smtClean="0"/>
              <a:t>Drought, extinction, global warming </a:t>
            </a:r>
          </a:p>
          <a:p>
            <a:r>
              <a:rPr lang="en-US" u="sng" dirty="0" smtClean="0"/>
              <a:t>New Ideas</a:t>
            </a:r>
          </a:p>
          <a:p>
            <a:pPr lvl="1"/>
            <a:r>
              <a:rPr lang="en-US" dirty="0" smtClean="0"/>
              <a:t>Recycling, conservation</a:t>
            </a:r>
            <a:endParaRPr lang="en-US" dirty="0"/>
          </a:p>
        </p:txBody>
      </p:sp>
      <p:pic>
        <p:nvPicPr>
          <p:cNvPr id="2050" name="Picture 2" descr="https://encrypted-tbn0.gstatic.com/images?q=tbn:ANd9GcQ0SF8b3QgW-mw91KKbQOTbDwn63eVJvxBGgJllhAWdsCpCKOrJ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171152"/>
            <a:ext cx="3886201" cy="2677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http://www.pittmeadows.bc.ca/assets/Residential~Services/images/Recycling%20Superhe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9" y="5029200"/>
            <a:ext cx="1687105" cy="18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u="sng" dirty="0" smtClean="0"/>
              <a:t>Cultural Diffusion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movement of customs or ideas from one place to another </a:t>
            </a:r>
          </a:p>
          <a:p>
            <a:pPr lvl="1"/>
            <a:r>
              <a:rPr lang="en-US" dirty="0" smtClean="0"/>
              <a:t>When people migrate or travel, they exchange goods, skills, ideas and technology with the people they meet</a:t>
            </a:r>
          </a:p>
          <a:p>
            <a:r>
              <a:rPr lang="en-US" dirty="0" smtClean="0"/>
              <a:t>Can </a:t>
            </a:r>
            <a:r>
              <a:rPr lang="en-US" u="sng" dirty="0" smtClean="0"/>
              <a:t>occur through peaceful ways or wars</a:t>
            </a:r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r>
              <a:rPr lang="en-US" b="1" u="sng" dirty="0" smtClean="0"/>
              <a:t>Subcultures</a:t>
            </a:r>
            <a:r>
              <a:rPr lang="en-US" u="sng" dirty="0" smtClean="0"/>
              <a:t>- a group of people within a society who share certain beliefs, values and customs </a:t>
            </a:r>
          </a:p>
          <a:p>
            <a:pPr lvl="1"/>
            <a:r>
              <a:rPr lang="en-US" dirty="0" smtClean="0"/>
              <a:t>What’s an example of a subculture here at HC?</a:t>
            </a:r>
            <a:endParaRPr lang="en-US" dirty="0"/>
          </a:p>
        </p:txBody>
      </p:sp>
      <p:pic>
        <p:nvPicPr>
          <p:cNvPr id="3074" name="Picture 2" descr="http://www.p12.nysed.gov/ciai/socst/grade3/geoimages/Image1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3" r="10583" b="25047"/>
          <a:stretch/>
        </p:blipFill>
        <p:spPr bwMode="auto">
          <a:xfrm>
            <a:off x="2819400" y="3352800"/>
            <a:ext cx="3134248" cy="1708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60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Difficult to Understand Cultures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308629"/>
          </a:xfrm>
        </p:spPr>
        <p:txBody>
          <a:bodyPr/>
          <a:lstStyle/>
          <a:p>
            <a:r>
              <a:rPr lang="en-US" b="1" dirty="0" smtClean="0"/>
              <a:t>Ethnocentrism</a:t>
            </a:r>
          </a:p>
          <a:p>
            <a:pPr lvl="1"/>
            <a:r>
              <a:rPr lang="en-US" dirty="0" smtClean="0"/>
              <a:t>Judging other cultures by the standards of their own</a:t>
            </a:r>
          </a:p>
          <a:p>
            <a:r>
              <a:rPr lang="en-US" b="1" u="sng" dirty="0" smtClean="0"/>
              <a:t>Racism</a:t>
            </a:r>
          </a:p>
          <a:p>
            <a:pPr lvl="1"/>
            <a:r>
              <a:rPr lang="en-US" u="sng" dirty="0" smtClean="0"/>
              <a:t>Belief that one racial group is naturally superior to another </a:t>
            </a:r>
            <a:endParaRPr lang="en-US" u="sng" dirty="0"/>
          </a:p>
        </p:txBody>
      </p:sp>
      <p:pic>
        <p:nvPicPr>
          <p:cNvPr id="4098" name="Picture 2" descr="http://themoderatevoice.com/wp-content/uploads/2013/01/Drinking-Fountain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3686175" cy="2676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54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Avoid These Stereotypes?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Relativism- viewing a culture from their point of view to understand why they are doing what they’re doing.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6202362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/>
              <a:t>Think and Share…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Take a minute to answer the following question on your own- turn to your partner and share your findings towards each question.</a:t>
            </a:r>
            <a:br>
              <a:rPr lang="en-US" sz="3600" dirty="0" smtClean="0"/>
            </a:br>
            <a:r>
              <a:rPr lang="en-US" sz="3600" i="1" u="sng" dirty="0" smtClean="0">
                <a:solidFill>
                  <a:srgbClr val="FF0000"/>
                </a:solidFill>
              </a:rPr>
              <a:t>Partner A</a:t>
            </a:r>
            <a:r>
              <a:rPr lang="en-US" sz="3600" i="1" dirty="0" smtClean="0"/>
              <a:t>-Give two examples of Cultural Diffusion.</a:t>
            </a:r>
            <a:br>
              <a:rPr lang="en-US" sz="3600" i="1" dirty="0" smtClean="0"/>
            </a:br>
            <a:r>
              <a:rPr lang="en-US" sz="3600" i="1" u="sng" dirty="0" smtClean="0">
                <a:solidFill>
                  <a:srgbClr val="FF0000"/>
                </a:solidFill>
              </a:rPr>
              <a:t>Partner B</a:t>
            </a:r>
            <a:r>
              <a:rPr lang="en-US" sz="3600" i="1" dirty="0" smtClean="0"/>
              <a:t>-Give two examples of Ethnocentrism. 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6101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will identify the ethnocentric perspective and then the cultural relativism perspective for the pictures on the following slide.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89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is Culture?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All the things that make a people’s entire way of life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Traditions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Clothes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Beliefs and values</a:t>
            </a:r>
          </a:p>
          <a:p>
            <a:r>
              <a:rPr lang="en-US" u="sng" dirty="0" smtClean="0"/>
              <a:t>We are born into our culture </a:t>
            </a:r>
          </a:p>
          <a:p>
            <a:pPr lvl="1"/>
            <a:r>
              <a:rPr lang="en-US" dirty="0" smtClean="0"/>
              <a:t>We learn about our culture from our family </a:t>
            </a:r>
          </a:p>
          <a:p>
            <a:pPr marL="365760" lvl="1" indent="0">
              <a:buNone/>
            </a:pPr>
            <a:r>
              <a:rPr lang="en-US" dirty="0" smtClean="0"/>
              <a:t>(parents, grandparents, aunts, uncles)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8" name="Picture 4" descr="http://www.personal.psu.edu/users/s/r/srh122/mexican-foo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2286000" cy="15179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raditions.cultural-china.com/chinaWH/upload/upfiles/2009-04/28/change_the_clothes_yi_girls_begin_their_adulthood03c98bfd7bd08a28cb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98" y="1675"/>
            <a:ext cx="3048000" cy="2282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TEhUUExQWFRUXGBcWGBgXFxUXFxcUFRQXFxgYFBcYHCggGBwlHBQUITEhJSkrLi4uFx8zODMsNygtLisBCgoKDg0OGhAQGywkHyQsLCwsLCwsLCwsLCwsLCwsLCwsLCwsLCwsLCwsLCwsLCwsLCwsLCwsLCwsLCwsLCwsLP/AABEIAPoAygMBEQACEQEDEQH/xAAcAAABBQEBAQAAAAAAAAAAAAACAQMEBQYABwj/xABFEAABAwIDBQUGAwYEAwkAAAABAAIRAyEEEjEFQVFhcQYigZGhEzKxwdHwBxRSI0JicuHxFTOCkhZEUyRUY6KjssLS0//EABsBAAIDAQEBAAAAAAAAAAAAAAABAgMEBQYH/8QAOxEAAgEDAgQCCAQGAQUBAQAAAAECAwQREiEFMUFRE2EUIjJxgZGhscHR4fAGFSMzQlLxQ3KSorKCJP/aAAwDAQACEQMRAD8A8XawlRyPAoJ3pgcCgAaqEAbBZJjwDTKGIKrcJIbYjbJiQ7Qwb3+60nfO7zSckh4Efh3tnumOMSPNCaYchsuKeAydVQDBbdDEFQZJgofIaCxVKDZKLBoBrTCYB0qKbYJCVKJSyGACTCYgAUCFhAwUwJdJ1lFoaJWx6TX4hjXe6TfoozeI5Gllnq+xtl0Kr206bW3dl004nyBPguaozqVFHPM2aoRhnB6PT2BhmgAYejAAF6bCbcTFyu8qUEsYOU5tvJ8rgxMLJg0JjRupCEa3ikARAQMGUAHRZITwIBzkhlzhKDWsDjBcb8Yvu3KqTyxjOIxxdZriQDcc+iahgWR1uJcdYARpSDJGxuGBGdviPopJ9BEF+ikAtCAhjQ9TUGT2FeZRgE0NPUkRYjHkJ4EcK0I0hnAvtrJ4ExhDARACFMQ4xyTJIt+yGJazFsL4IuL8Sqq6bg8EqbWrc977A0KYrVC0NENBF7y+T5w0+qqs47uT9yLLh+rhGzyrq5MB8eUnFY2aEEHQgZzmoANlNIAZAsgaEJjRPIYHdm0C54n7KjJ4QJHY2q7OR4IithDVJgbeVIRIpEk8/kosZMLdxM26KKYinedQrBisokiUNhgWhIQwWRXG6CLDASJIYdMqS2EdlTTDA/Rw86qLY0huvTgwnkTGkAIUCCayUZAdwje8DvBBQ+Q0fSv4fYUNoscWkvrZXT+luUgGeGQkg8Xp29uo01Ufm/yI1a7bdNddvxZtzhuat1lek+NKQhUy5F8djniSkgYcJDBFTcmR6iNbdIYTW3QSyO0MSWOEfY3pNZRHJOw9Ftao5sd65EaQFXJuKJRWWXmweyDarjrEj7vruVM7hrYuhRzzNxguweHaP2jT5hvwsqXVky7wVgw2L7IVRjTh2dxhBc1zzDSzkTqd0cVpjWWjLMypOUtKMhjGw4g6gkHqDC0oqaxsOUqsNhJrI08DDgZUhHPshCY6TZRJDdJ902hJh1XQhA2KHGEhkd7rqWCIKAEQBJpOACiySLHD7LJbmOhE21jlzUsdy9UMU9bPVNk/jAWNax+HY4NAaMjskACAA1wO4cVemjAy4H4z4f8A7riP/R//AERhAfPhMFUlwWZJAGx6WBjbtUxCh17JAxaj4RgDqV7oYI1HYeiH1w5v+YwgzIj2bmubdu+HFlxxWevtHHQupxT36o2FDHY2nVawUG990Ehjm5WzGYu909AZWZwi1nJojUa2aLvH7GxLqzfaObUpW1eWNY7jkAOflKUcJDm22XG1sQyjS9plNQUab3GAMxaGyQOVhbklGOqSSBPR6zPn3Gse5zqr2kZ3F07u8SdR1XSi1yRnq0akFrlFpMAMkIexUgHBSXIRzwkgGySgDmMhDEGRKQBlpFkZGR3tupZIgoGcAgAwECN3g6BZTZIjM2BxuqKs01hHRqz/AKcYoibRwNM2Pdd+oD4xqqqc5rkZZRiy9odmNmlrSa9SSB++0buEWUvHq/6j8KHdnmlLDOLogrU3sZ8Eo7KqOMMaT5KKkiWGP1Nh1WCXsjxCNSHpa5kD8o6dFLJHA8zBkbkk8hgSrhydyWRsCnhXcE20JD+CdVouz03FjhaRwOoPEckniSwx5xuj1DBbcqVaDXn3ZbIm7e9DgPI+i504Ylg2U55Re4nbWdocZpR+qBm9dI5JNZNGpYIParazaWGfcE1Glg/1iDbkJWvh1J1LiPZbv4GO5qYg/keebLwxyA8dP5dy3U4QhGdeSys4ivP9Dpx8Sr4VrF4ysyfaP6kr/DmG2QDmLH0XQ4dYekQdSt15dPic7jNxQoTVChFJrm/wKvHdnHjvMOYcD73hxU7nhM4LNLddupyKd3GTxLYq6uGK43J7mwD2MBGQCmybEmAw3UWhslhu9QH0GMVTBUokUhgUE8ksHNphAD1KkNSgDVbObUrN7hlzRoTqOA5qu40UorOxtwqlNSXNYRE2ttAtaWuaW1BaHCDffzCrpJT3T2Ms21sZs1nfqPmVrKslvTrjgqhZLHB7QymYHmoNZLIywJj9vFxgtAHVSUBym2VdXEZtAE+RXkj1nuTQbnNqGNyOoEqlU0AEk7gEaW3hCzjmSa+GyBpc4A8BeeItdXSoyg3B88Zf5e822tKDhGtLk5aV297D2VtB1POxzmvpOvHA7zG42bbfCqnSjUWc74yvyf75jnSlFtx5J46LPnj97F/gtq4WlLoYXOb+7TaHEnUF2/osLjUki1Tfs9fduV2PecQ9pqHKxohrfr97lvpZo20pLq8e/wBxot7KM7mManRZa7e/3kqnl0zDzC11aX9GjRz7W7NNtXiri5uP9FpS8kHUE6L1VGnGnBQj0PDV60q1WVSXNvITXcpV6KCDtPZHtb05z8ACS7lHFcjiHD41c1IbPr5mqhcOPqy5FB7KNbEag6gjivN8tmdHJHqwjIDbGhJslke9paEhpjdiUwL+hTpez3Sq2h6ikqUxmPBWJEWPikCEETTdmKjKclz8ptHMKjidKpNwjFZyjXaPNOXkyftdmGxDe/WJO62nGFltqFzTajGnzXzHWcXGUuzPO62FeHEAEgEgHiAdV1PeZvDl2HRXuq8EBx1YIwSSIlSrdSGOsrWsotCHGklQ5FqHaOCqvIhvdm7jYAfPwWmhbVKvsr4lFSpGHM0OAotpyBc2lxibjdwEz5Lv2tlGjz3l3OdWrSqe4nYfZbnnMGF5kNsC6JkgADfZxXDua9OnWr1JS5LC+iZ623ppW1rCeEm9Tz2W/wBSvx9NuZzSHSLEsaHQeThPoo0tMqlCHKOM5xzzvy8+QVKinb3NZLMtWP8AtSwlv029Yap4SnbvP/1Bw8zCLdrRWclsv8f32LbqjHxLeMW8t+0+2PxNf2N2VhhmL2hxcWtaMjXk5SHOu5pAtAXOm6vh5S2XN5Sx8w4gqVO4wop4j583y5Cds8JhHspmlSptIc8ODaYa6Rl4ATF/NU2dG5own4/NtYec/iV2dOnVr7rZRbx9jLUMGwXpvcOWaR5FfQKFNRinGT5LzPI3E34kk11f3JVGqWnvQeYt5grSm1zM7SfI1vY3F0faCSGvmQ4GDEe6D+6Z89Oue8UpQeN1+9/3yHT2fmTPxL/D8YgOxWFhtYCX0x7tW+reD/QrxdtKdSo6VR7/AOLezeOjX4nQjPSjw2qxwJBBBBggiCCNQRuVzRoWBGzwKjgZJo0SVFvA0jnUiNyYHCm7mgaQ0+tBhTT2EXeBIcFGnBzmoinsshU6suPDQLp1Y/1IrsW2s3GlLzDfY8OChTbTg10k0aqqi9cX1imFmd+g+SrnZVnJvSW0+JUVBJ9ivfsrmseTlDlPZg3lJklIVmwy892/wHU7lbSpzqy0wWWVzmo7tlhhuztIe+5zjyMDw3ldyjweGM1Xl+Rjndyz6qJrcHRYO6wTxMu3697etceHW0N9Pz3Knc1pdRqpiQbT0PyKv1RWyIJPqNipDp0NgR46fTxUJSS3ZJRctkWeF2niA19Ok7LTeRm3ZokCwExc7xK8dUtqdaUJzjmUpPf4r955nu86ZTwlilTWM9Nm8+/YtNkdnzWbJdcioW5QABkAgmQSZe5ogbmuPBRvb129WrVWNmor4vG3bEU3nvhdTJKeKFvQl1xKXn1w+73Wc+RJxHZ+jTb365BEkxlJO8AMzcL+O5Y6F9cVaSo06e9SSxnK9+XjfcnVum7p3KXq04te78iiw+NqUnE03WmQHgfc9F37y2UXStobN88efPn0fmY7OTuada8uG2ly6cvoM4us993w7paOkRCs4pRp0qcacFu3nvkjwCU5zqVpcksGf2g9zTmAJB1jXroJWyrWlbwjq8jkKn485aFndv4A4Xbg0J81bS4hB82UTtn0LShjmuuI8JB9At0K0JbozypyXM1VDtfiRRNIPsQBP70A7idDpdVeg20qqrOK1LqJ1JJYM9WpNrTABdx4ngSdVTe2CuFqp+0vqWUqrp7S5FW57GOLXNgi0EcF5mpCUG1JYZ0oNSw0DiHNiQqYyy8M01KWFkjUK++LKzJQ0Djsc2IATQt0UrjKkBd7KJbScT0C3WNPLc30Ka0v8QtmuzB2+6jVTnNaXubrWSjBtrYuGYaYLvJdOzsWovxe+TNe3sZSj4fbDJMrqYRyCuZsh8nPVA4QCZ84j1XCjwapqxKSS8t/yNru1jZEmjsym333ucdwkAHyv6rTDg9Fe3Jv6Fcrqb9lYJ76zQ3KIAG4aLqwhClHTBYRl3k8si1MY1qHUSJKDZVY/FZtH0wP5voFkrVU1tJfMvhDHRlY+rFxUZP82qwTmlupr5lyjnoxH49zQM3geXzCqldPTiXzROMEpJo3HZtorOpsJLA7UxBAgnhbrFtVyp1/B0TS9lt4PSyeu1ryz7UYL8PxNZVGFpM9m/EDITIaIdlnUFwa5+YixgjWwC4tT0iolUhTeZP3Zxjkm0sJ7+/qKNScqznp/txXPp5426LZb+eSPido7Pbnee8XQScrwRJMgFxaAItbUWuunKhfyuKVHZaFtlx6dds88Z36nMpOXodWqvZk9/Nvy+Jn9vbSo1wz8vRFNrc0lzYDpyxYe9EHXiuhZUa8OIYrz1PHm+j8l/yWtaeEya2i5L4b7lA6nP7p8MzfgZ+C11oqpxBRfRCoPw+FymlzfPI2cBN/aVBugO18HSlUh4t54NRvTzRGlDwuH+k0niWcPzIWM2IC0uk5r3teOMWWytw6Di5Z3Rx4XDcsdxrYXZzEV82SQGxJBOp3ffFcSnOf+LfzOhVoODxJE+rsDG4cFz2vdT3lsugcSNQOa321zOMsOTx5mWpRWOQ5gsVMZSF3KVVSWzMU4dy1fRZWaG1BcXB3+aurW9K4ilUWSqFSVN5iM4fsuapysqAXsDr0HFebvOFOhLVDeP2OpRu/FWl8ybS/DusLZ/RYPCNCiw6n4avdq/0QqeAcWzm/hkWguLzAvuUlTzsRcMFbh9jNfLSSKTDEjVxWu8rq0pKnDmVW1HxZOT5Foez9OlRL6RsLuk3WThfEcVtNVc+vY0Xdu1T9Rmd/Pw+BccivQT4hCDfXBgp2c56V3HPbu4eqsVeUllIrlb6W0TsPsHaL/wDlH2Md7IwyOBc8T1AWOPEm+aLPRGSm9jNoO1oNZ/NXp+oaClLiCfR/P9CUbWX7/wCSVS/D3GuBmph28BnqOPjDICrfEJ9iXonmSMH+FbnXxGJt+mi3/wCb/wD6rLUr1Kj3ZdGgkX2A/D3AUv3PaHjVOf0PdHgFTpLVBIuKXZ7DsHdptaOTQPgnpQ1FIZxGy8G4jOxji0yMwBg8ROiNKDYynaxrGV4pQA+mMxGty5pjqBHil4cZ63P/ABi2vf0OhbVJKNOMOtRZ80t38igDZ4iLCN3T73KWV4Vrp56n/wDSNaj/AF79z5aV/wDDG6mGi7fW9+N/quhcLHEaeO35nJtFq4PWcn/l+Q3UpOIvHgSJ6ib+fgoTThxNat8oth/U4K8LGl/PdCinGgaDx+wiqtHEoeaFQanwefk2AREkmYnepV3o4hBvqhWsVU4TUS6PITawJAdYafy2t1XXqRU4uD6nnqUnTmpro8np/Zmph2Um0qOg1JjM5xuXO5leZdPw/V7Ha8bxHqfUvARySAzPaLsXhcTLmxQrf9SmBBP/AIjLB3Wx5q2nWlDkVzpRkYXa2wsTg71AKlLdVZJA/nGrfG3Nda3v09pGCrbtbg4DHW13rq06ikjHODTNhsftQ5kCqS9nHV7ef8Q63WC64ZCa1Utn26P8jVQvZRempuu5rMLtCnVbmY8OB4fAjUHkVwalOVOWmSwzpxnGSzFlX2ixn7N9MGJET1VU7hUMTxkbh4nqozmxOztNufPVnMO7FoPFOtWheR1acMhTpug8ZM32tPsnilScXtHvHSSeMKilbRpZkaVOU8JLqUBwg1IIdyuFtVPMlF9Yie0XPqpB5zwU4XWIpCnatyb8z378w3iFnI5KjtRj3UqRcy8JpZZVVk1HKM32U7UPqVMtTwUpRwUUqzbwzdVnwwkcFA1s83qbeqnF5J7swrdKxkwurLXg3mLa51GG6kKBreWjFP7LYlxk1XXU9aM3gz7kbtTs80jSbcn2e/fDj9VSqfi1NGcJr8G0dq0rO3tnNLLjLPuTcU/o8FAzElgh9hoD93MLVUqQ021VRxFP5cvyI0YVIzvKE5ZnKPz2f4NLA7mD7tcDz1+H1Wi434hSn/jjCfTO5TZtfymtDOJJ5a6426fQbqUI1JP+2PIC6hdLTxGm+6X4k7Ja+D1fJv8AAbc8NEgEgWIAmLcDCL7Eb2lJBw1t8Nrxf72IuNxcNOUZ4vGgtx+id7PF3TljOxnss/y+rBPdvf3EDG4/OGvHdJBBHQ+i2Va+qKmjkwp4bizX9maVR9E16Tog5XD+IAfULjKprbb7s6dzR0NOHLShcJtzEVKns815hT0oxRqTbwa/C7JxEtLqhjWFBtGlQn1YPa2rVZSy0wSTY+KI46irOSWEZDE9mHtpipTEOjvMjuk8W/pPp0W6heOm8PkZ50crJDo13MdleC07w4QY+YXeoV4zWUzBUptE3CYp9M5qbi06HeCNxIOvBOtQp1liaCnUlB5iWG0trOqZZbeO8BpI3id3JedvuC1Zf29zp2/EIReZBbPYx4cajw10d1s3MaABZaNjc0Y4qRwiyrWo1HmL3M/j8LVbLn0aoGsljvUwtcqdNpqnJNvbmiVGvKOnXFpLPQqfzrW2MjqENONbL5KOESVaDoac7uWX7jvzzf0lc5Up45M6bvKWeZ6Hhdg4rMC6qYlXOSOMqU87s1mIwQdSyO4KCZocdsGY2d2WZSq583RScslEaCTyanEYlgpkZhokXto8ywuEdUxpLRIDplW59UwJN1Nj1Om4MYJsqjf0GXbVpfqCMC1IyfbnEMeKb2ukjM0jkRM+EHzU6EM3EPj9mX+Oo2taOM7J/wDsjI08szAHM6n6BW0k58OqQlzjn6bmmtKNPjNKpHlNJ/8AknH9QqgadIniNfNW1kqvDVJc0l9NvsU2+aHGpQfKTf8A7LK+rGpeNACOZv5xClp8e2hcL24r7EfEdpeVLN/25vdf93Ve4ZfXg3aAecjyOiqruV9RjWgsSiy6208LuJ29Rtxklh4+G4Nek43BzTrIGnJw1Ur6qpxp1ovOHv5e8r4fbThOtbyWMp4Xf3FDXZkllQQJJY4aXvDlOrPRFwl13TOVTi3LPbmvcaLsJtZ1H21L3m1AHNi4zN4dQT5LJGg408vuX1ayb2LPs9s+ocSH5CBJPmiT2M1KDcj1ikLBVm8DEMESRKAM5itrvBLRSJATSKnUfYqdtufiKeU0Lj3TvaeR3K2lUlTeYspqZmsYMri6NbDialN2X9QBLR/MR7viuzR4hBr1nuYpW8uwzT2oHDctkbhNFTpNE/YLDWxDGtaXQcxAIBytuYJ03eaxcRuVTt5Pyx8zRa0nKqvmbPbFeKbs9PGiQRLZcLg6xIheTtIPxItafi/1O1Xn6jW+/ZfoeV4pk7l6yaUkcKOUVpqOG9Ytcl1NGEfSq5h0SJtCgXtgGEIUlko/+HHb6jvNSyUul5nDszOtRx8U9QeF5lns3ZFOiLAJOROMEuRIx+GFQQSlqwOSTWCr/wCGqXH1T1lfhRKftZsenSwzns95rm+RcAfinGv4UlPs/pyZfQtlVcqSe8k0vfzX1RiqRDhoMwsd/quhZ03G4rUnyl6y9z5/fHwI39ZVLS3rx9qHqP3pJr7Z+IsNPJ3zVfC4rTUtp9H+ho45L16N7S/yX1W6/H5AvLxqLcW/Np+SOFz0OdtLo3+Qccg6ipXqxiSXz5jZrv3ZKg52I6/2UeGS8GrO3fw/fuJ8ai7i3pXSfTD8v2wIeLikWn+HvN8RZRoRVC5nQqLafLqh3Mp3NpC5o7OHNpjYqBxLXgTwP0dcKSlLU6U8Zjul3XYpkqcoqrBPTPaTytpdH8xzB4hlGXUxkLb2H73zUrGpCrQlTfNftfIr4lbuhcQqRWzxldM9V8T0HsV2iGIa4VaYZUZFxo5p3xuNrjmFgmnCKc+vk19x1XCMnp5e9P7GnOPZxVfjQ7lPix7gu2izijx4dw8WPcZOPp8Al6RT7i8aAJ2jT4BRdzT7kfGgCdqU9IEHXpzR6VT7h48DJ7V7MYKoc1NpoP40/dPVht5Qp0+Ixg8plU50pFXh8AzCTnPtS7RzHPpuA8D81bUnU4i8U8YQ6NalRWe4A7RVmSKdV4G7Nlc4C8gnfuvyV1vwXOXW+jJVOIPbw/qZ7auKfVe6o8y51yYjcB8l1Y01RgoR5LuY5Tc5OTKlzD+lZ3GWeRZqPcP8bK8j/Mn2JekyBO23KP8AMn2D0mQB2w5J8Sl2I+kyA/xV6i+I1BePME7Ueo+n1BePMF203pO/qCdeQn+Iv4qPp1QXiy7lR2nxrvy7pNpZP+8K63uqk6ii+ufqjdwyebmOt7Lf5b/gZZ1LeyJHqDxXrI15RtoXK9qOz81nD/BmqdpGd9UtM4jP1o+TxqXw5o6liNzxB57/AB0Kj4vh3kbhr1Jpb+9f8F8YeNw6Vp/1Kbbx7nvj5tD7bXH9PNWXUfRryNf/ABezI2Mle8Nna85x3ivLn9xp7hPdaM3E6D0kqHEv6dencw5FnB061tWs5rffnzX7Y/RzD3jJ6R5qzi8GowuI9GV/w9P16trL/JPbzWzD2oxoa2HNe47gDIkTw+az16lVzjdOGy54zuiPD1FxqWE3zzjPSSKqnTdPA89/Q7/iquIUoepcw5Ptt+2buFTrZqWlTGqPLO+f0J+HxDqbg5pNo8eWq1Vaik/RbjeMl6svt8Tl1OHQrUZXFDZx9qHbvj7+412DxAqMa9pkOH9D6heKuaU6FWVKT3TOK8j0FZ8sR2RG4C5EbgdkRuAuVICl26ASBK7/AAu/drB7Zya6Fn4qy2VdXYr8hc1whdeH8QQftRLZcOa3TKivsjEC5plw4gg+iceN28pbsy4S2AGz6n6HeRVv8yt/9kRyehwvBkUIQjAjoQGBSjAHQgMHZU8DwcAlgMFZ2nb/ANmqdB/7gtFt/cR0OFrN1Be/7MzFH3RrcXhezs1HxJ0J8ppSXxW/78joX0pOhSu6XOm3B/B+r9PuI6iNxJ63A9U7Sg61KrbzfsvCfz/Ilf1o0LijeUl/cWWvln7/AEHaVr38fpwVlspXVi4yeWspfDkRunCw4pGcU1F4b+Ocj5cT+6FZw2fpFo6Mua2IcYp+iX8bmHKWH8epW4ra7GHK2ajuDNPF2nlKos68lTlQrRc98IfFPCVeFxazUW1l47/D6kduKrOPuhg5yfWR8FotaFeFN02/VfRrOPqY7y9jWrRrJYkuq6tdSwwlF7rEjqAtNPh8fB8BvMft7impxWr6QrlJal8n7ybs/ZbalSKpc5rb5ZhhMizwPe6acVyeO287e1hollReN+e5VK/qVJzmvV188ZS+5qBUgACwFgBoByXidyjmL7YoDAntSgDvbFAYO9qUAIaiMAZ/E7RZ7Q5txXoYcHuJU1KODqW93ThHSydSx7akMabalYrmwr28dU47Eri7i4YgyxDlyjknZkYAM1ApYGkL7UIwAntQkGBDVT2GD7VLAjjWQAntUCIO2XZqLxxHzC38Mpqd3Ti+5fQqOnPWuz+qaMmym+w3dJXr6jxcKa5xko+/Uvutzo0IydrOm/ZlFzfdOL2+DwiZe0AW46dYRavwb2pTl/nuvv8AmX3v/wDRw2jWj/0/Vf0X5fMgYra1Nmk1Xjc24HU6fFU203aV6kYrVHpj99OQuI16V5a0pN4qLnt0/XmOUaTsQO8/u/ob3QQdCTq7x8l0LaxpylKon7XNLkcy64jWnThSnyjy23Fw2DNOQ0ACZAIseI5FboUfD2itjDKpq3Y6+i462CscWyKkkPUamQBo1Op+anFqOxFrU8lhQogEPa4hw5kgjeCCoXNpSuabp1Fs/wB5IKbRZ0MWHRx1jfC+dcS4TWsp+tvHpLp8ezNEJKQ8XFcws5DdWvEie9uA1k2Hh0TUco7HCeHuvUU5NaU98+Q7g2Af5pdewFpndroOqqerG3PzPT3vArSsm6MdL55WcfLf6GlwnY9zmSagk8CHAdY18DZXTt60Y61h91+TPIV7FQk4xl81gzm0KLqRe19nMkH+nJSs4+NOKj1MEotbMxlRuZxPNfTILRFIglsWWxMP3yeAXE/iCri3Ue7H1L4BeLwPAWVGkDoCSQCEBGBCQEDQohAHSEAJITA6UYAaxjczHAaxbqLj4LVZVlRrwqPknv7nsxPJmGzexJvJdIE9Tcr2MLOrVo08bSUtTb+P6Y8js/zChQuKq9qDhoSXuX0558yBi8I6oCHVLfpZYeO8+K3VbGNaeub35bdjlwvJ06XhRfq5y/eSMNgPdkDuxaAJI4wtcaCSSxyM0qvPBI9nDgWgtAkHhf7+Knpw9ivOVuTWVBvP9VcprG5W0yDjMdBytaTzOkfNU1KuNki2FPKywMFfvHUop92Oe2xZMday0IpwHLpDtSPd3ASbqi4tadeDhUWU1gsjUcVjoW/tF8yvLKpaVXTn8+5oi8rJB2nhXvyupuy1GGWn5eYCppy0vc6Fje+jtprMXzQ5gdtPFP8AalxqEkmYzG983C8rq2HCalxW8Rpafudu84vRp2+ig3q6Y6F12f7RCnXaSHCnUIpwHWD3kBpdyLoHit3HODulaOpbvDXtea/NHIocTq1YulVeeqb3a8slb2pxr3OqOIyucYI4RaPRc3+G7WOtLmkjnVJatzKM4le3b3I8kaXBYcMaC0k5gCZ4rxfF7udafhyWNIYXQfJK4+ACzFLSA6aQ4qeECFawcUbAc5g4o9UYLmDij1QAEI2AIhqNgF7vNGwDGMYcjsnvZTlnTNFvVW0JxhVjNrZNMMLqUXZTsu7GXqODTOVzqpJGfvHKxmkw0mNwC9Ve8Vo2VBVa0JVJPfC32zjV2S3SXdvCLIU3ObjBpJdSPW2fSb7xAiwMiPCV6XwaWlNrH4GPxJ523DZRAHdh3MWVkYpLYi3l7gsxEWdbqlrxsw09hurUaYM2/r/RVtoaTItasCTHkLW8lCU10JqLCoVgANR1B+IkIjNJBKLbJlGpzV0ZFbROp1VcmVtE+jV4R4+ixX3D6N3T0zW/dcxwqyjt0JDK4kiLgwfkV4HiNi7Sro5p8n+DNqzjJQYh81XGQL/cr2fDKThRivIhIl4V3ebyc13KWuDh8FZxSg61rOC54HQqqlPU1noOdoMUXm+pJJ8Vw/4cpYhKRGRX4ShmcOA1XX4lcxt6Lk+fQSL9taNNy+fSqOUssszsL+aPJR1sMg/mEssMjhckI6UgFzIAQlAxJTA4uQBwKYCByWBDtHbVM0S0jLVp+2YMojMarCwP6gAgnod69BZcIru5i4vVSmqUnl8tElJx+L3S966Fsq0VS32ayvmuZQ+zGu/wXvsZ3OfnoNVcKHfu+IMH0KjKCa5DU2gDgxo4Et5nN6nRQ07YY9fYrcbs8MG7LNuInTwWadKKRfGo2yI3HNactQFvBwktPzCz+lQg9NVY8+hPwnLeO5NpupuHcqNP+oLTGdOfsyXzKmpLmh1jXDmOSmoy95FtEim88D6qyLZFkqlUI+yrEyDSZaUMOXMfUJIHdpzvLjJt0AJ8RxWO7hRrzjRkk3vL3Y6/N4HDMY6uhn34d1J8G43O3H+q0046di7UprYtKXeHMKc4poqzhkavL3GxMLm28KNqvDT6lm7JmBpQ2eK8v/EF14lVU09kTgtiQOi86SDhAwLp7CwiWEgEcgBAUAIXIASUAdmTATMkGTpQDMlVa59ZztXOdlY2+UOLg0SNDqJXvaEI2dop88R77ZZNN1JKB6psjsjh6TAH021XGMznCb8m6AeC87W4ldVHvNr3bfY6kbalFcvnuSMX2Sw7/cmkf4bt/wBp+UK+24zd0dnLUuz3+vMpq2VGfTD8jLbf7L4mh3mt9tT3uZcj+ZmvlK71Dj1CriM04v5r5/oYJWE47rcyWNwf5loYHZZMzrAbrbjMJ8YuY07TWt8tYwVUnonujtpbAhvcBqAC4MZ+oOh6Li2nGozXh3K9z/P8y1S3ytjH4nBgE5d2rSII5GVqqUIv1qbyjVGo+oGHrZeXSyjTqaNnsEo5LvBYpp/eM85PlM/BdahWhLr9zLUg+xcYTEhpBsYIMGwMGYPJbW1KLinzKMNM0eN2qMQ6nSw1E06bZyUwS5xe8y5xO/QDkGrBw61nZwnWu6uub5y5JJckvu+7ZKs/FkowjhdEbns/2SDKeasA95/dsWsHDmea4vFeLTufUo5UV16v9DoWtoqXrS5lJ2w7PNoD29KGt7oewWHecGhzOBkgFvktPB+LzclQrvOeT/BkLu1WNcAqfZ1hE0nEPc0EsdGVzouQ7ddcqXFYuvJS55ZtnwuapqUN1gparSCQ4AOBgjmFyK9TxKjkzkyWHgbhUiQoQJs6ED3FD0hI4PQM7MkIQOumMUuTFk7MEDOBQIQuhJAyiwL/AGW0aeb/AC3VQb7i9sD/AMzgvWU6k6nDdu2P/F/kjRQx4iZ6zSxY0vIXAlI7CJlCvOiIsJRLCmVPBUeVbdaz/EcSKYAAbTLo0FR4Jd4kNpmOc71O5ry9GjSfLLZzrtLVkaywuZuZiJjdl06vvtk/qFnDxWmhdVaPsP4dAUmiix/Y+fceZ/iA+I+i6C4q5f3I/ItjVwNYPsc8CXVQHcA2QPEkSmuK6H6scr3jlVT6E/BbFeHhr3taNzgDJ8OPiupHj0dHqxeRUqKqvng9C7P4KlQH7Md7e43cfHd0C491fVrmWaj27dDqUaUKa9VGq2dji6xICzJsnJDHat1N2GqsdBLmGP5wJaesgK2FXwnr7FVXaDyeZ4M1aVmPMc/VYa2iqt0RocVqUeW/k+Q8Xkkk6m6rSSWDm1KjqTcnzYmVMhkFBEJGGSDcDyUSKOzHkmMQEo2A4koGKZ3IEASSgDoKBHDqgZS9odmVKhzU9YImYII0I8/Rdvh3EKdGhKlPq9viiUGk8s3nZfHPq0w6qMtSAHDdLbZhyOqxeq29LOzQqqa2NMKAMOaYO9LkXtk6iJFzdTRVJHmGNo5a9biar3E8SXR6AADkAslablLfocas25vIyTNphVlaOCBBZksAAXE6IAR7Mwh2nr1ClFtPJOEnF5R2E2hUoay9g3gXA5haVKMvJm+ncqWzJuM7QtqtmkSag3Df14J4xzLnWjHdsaqbQq1GAPty10VM5LkjFcXPiLTHkMgGFUZBEALCBs7JyTwIPIkSHMghGCAjqfmlgYhYbp4AUU96B4EdT5oEIGIGE4bt6e4sAQgYQA4owIlYDFim+SYEX5Ab1bQjKU1GKy2abaqqc9yd/wAb022ZSe/mSGj5leopfw5Wmszkl9TTU4hFPZDlHtzmkGiWzoQ4OvukQLKdf+HalOm5QnlrpjH5lf8AMF1RSPlxJJk3J6ryD57mJvLywMqQhSEAFkCABLdyMgLyQMUjkmIRwj+yBnBhSEkGKSB4CNJAHFiAFFM+CBBZOiBjQHNLAsguA4oDJzW8kBkWNyBAlqMg2xco5oA7LwCeWApEbh8UZHkXIZQA1iaGZjgd4K02VXwriE30aEZ5r50/ovqEZroQfmOZnDcFZqFjJe4CrmbJEEW8QvnXHLaNC6bjyluWLKW460g3HS4j4rjj3CQB09EgEa4bymB085RgR3teGqMEsnU6lhOu+LhMAsx42SYHNk9EYELJiJCBgPfBAJ14A268EwwERzlIQvmjIsiB33GiEhgm4QGDpPRGB4EfP2EYDBxdyPongWBQ/cjAYB9pBNrQjYeA3P0QAIfw+aQAl6fIRnHsyuLeBIX0iynrowa7Ij5j7RK6a5EM4LLAmBC8v/E1snSjVXNPHwZKLHpO8LxhaLRDnuDGglxIAaBJJO4BOKbeEgSzsi7xWx6OGZmxmIDHXIpU4fUPLffoCOa6lvwydX9PzJyjCCzJk/YPZVmKpio0VKTHNDmOe5jyWu0zNDRqBNjvHFWVeHUoPTl5Q4Q1rPIY212Nr0Bnb+1YNcshzRxLeHQlYatnOCytwlSaM2XkbvgspUca6AEFXS6QCtrJgJ7YIwArcUNIPySwIdFdvBGAO9sOH35owPA67nzSSEA195v5b0ALI4ffmmCAfU/hJPgPmkGDnVdLJ4A41eR3cEAdrqCPJAC33hACZjpBSwAhM2ypgVe1qMd6ANxj4/Jep/h+9xmhJ+a/FCaIFN69dGRHBbbOMyN8Ll8cjqs5+W5FbMmmnz1XzwuyavsTswvZWex2V9mB8CWg+9l5xaV0rOnha2XUltkY25+HLSxz2FzqmpcHPznmWvc4P6AtPCdD2qV7On5rtsglQjI1nYKlVZhmsqiMrWsB3EMGUFvEENaf9R4KitJSqOUeT3Xx6fAso5UcS5mmUC/B5d+IGwW0aoqsEMqTIFgHjUDgDr5rlXlNQlqXUyVo6Xkyfsm/ZWNMpyAaI5R1KNxiQ3d5XT3ARkceSMgIRqJtu+ygBHNIvJj1hAjvbff2EiWAzUdz8ymLBwrngU9IsCfmzGjj/ZGkeBBizw9D6paQwL+Zdy8osjSLBzsQ4HUI0oGg2413L78UaUPCEOKM6357kaQFbiTxHluRpFgUV3HgOqMIBtwJBs2N5jcdbqylUlTkpx5oCr/Ku9oKbQXOcYaBvXurTiNKdDxpvCXPyEotvCLKnQdSrClULWPMe8bCdJIlXK/try1lOk9UXlcvzwSrWtSlJKfXcmYgOaS0xLTB3r57OGmTixNHonY8huGZG+XHqSZXUov1EaYeyaNlWVfkmUXaftAcJ3yC5ksmNW5s1285pk+KsoUnUk4rtle8rqVNGGWuyu0VGtTa/O2Do6e6Twv7ruLXQRzF05wcHiWzLY1E1koPxJx1M02Us3fLg8D+EA39QsV4v6fxKa0uh56W8x8lycmcQCyMgc4OvoPikMG+6DPM/f8AZGQBFF3Lh9lPKDYA4epuLR4J5Q8o78pU4t9UbBlDvsRxPmjIkKaEbifEeqYwX0TeBu48EdAyN1KZ3A+f3wQAL6To0Num/wDuhANik+Lgfe5SAQtcBpoeCQBAnT6JgdlMSDEW+/JIWRwU3cUh7DowT9M0TfvWHW/VJySW5dC2rT9mDfwZqcBRaxjPywpVqon2js4GTMLmcufLusuTUuJ1JunOThF8srZ+/p8zqWthGlLVcuUO3q5z+BU7a7OfmGipTp/tSe8aQqimRuh1WGnwXpeHXNzZQ0Rlrj2ax9TdVtLevVzXqSW2E245+MVllY+rmdBd32iD4W3Kq4qQqvXHZ9UcziHCa9qtbWYvlJcv0Nd2U2mGs9m53eklo4g3PzVltPMcdjFSaccGuw+LBGq2ZJnn/wCIe1nVnjD0hLs7JO6GZ5ngM1QD/SVtspqEtcuSM9b1vVRO7PdgzTh767muMZg0uaIGgsQXdT5K2vfupskviskY28Vzb+wXbSlT9qC05nhoBsJAAgAHW+sGdFw72q2lDPmFTGdjPFreR/suaViOyRu9Ivb6p7jBDucawLXHPwQAQe3TfYBLDA4Vmnj8fvRPQxYEGJbpB+pPxRpYYYP5pv2f6o37BgmVnUTH7F4AG59jc6gjr5K7XT/1+pLIjDQA/wAp5vvqelh180a6f+v1DKHnYjDkADDkaSfambffqpupTx7H1HldjnYuif8Al/Ko719VHxKf+v1FlDba9H/oWIIGZ7jBIifmjxIf6jzgV2Iok2oAQLDO6+mvqh1I9IiyN161LMD7GBHuh5gmZk7xwsl4kW/ZDIE0Wz+yJB3F8xyBABT8SHSIahhlakD/AJII5l5t9Ua4/wCoZExW0Mnfo4eXSYGYgRyzWB+iUnGe2MeZtsalGFVSrckSdldr8RpWwlMgXlwaSRNxPFYK1gucJ7/E7vp9hPPrTh2xuiydtnDOLajKFShVBBGXIJGpDg1xBBFjZY5Wt08xlKMov3/kc2rxGTi4OepeefxIO1dtVHVHOpUKbhrNYF8GL5AXFoFp03roWcZ0qShUeWuvMLficYRxLV/+Wo/PbP1KnE1sRVqMdVILWGWtaGsAnVoDQFq199y2XGKfgypRp+1zept/XIdb2j2xDGnUFocHAg2IM2KsjVUXlI4qkk8ob/N7QDQGV2Ejflv4ncVfG6hndE/FiXOzdruac9VjHVYvUaA0kaaRE21CTvFywR8RE/EdqKmjMulyTJ3aQLb0nd7bITqFVU2jUkGKZM6loPOZOp1VHjNvO3yIZOZjKgn3Lj/ptvqOGlykqsv2hZA/OP8A4BuPcZute3RLxpftDyKcTUy5QW5ZH7jeFt24JutIWQBiagMhwB4ho49OiSqtb5HnYep7SrDR07rNZp5KSrzXUMsB+0Kp/fI3aDjbdy3cEvHn3DI63HVo1b/sb9E/SJ9xZfdka/xHMTGqp2AEttaY+figBCwc/keiMoZwb110t1tJ6pNgC/fy18+qYCUxzSyLILwOM9fhdPIDhaTp/brCBBU+dx8+IRkYdOJ4n5iUZFkXM3TXhrEzqEZAbB09TCTAUOvEfTwQALakajyQJhB/oUDALrf1KAFdUgi0/DzPigADUvOW3hP3dAC+1GmlvVG4HOfz/omBzTbnpuujIIcpu6fZj5IAHLfX5jwSDYVu/wC/NNAIWDd1G7RGQFOGPFPYByoLHw+JVaJLmA3d1b80CXICmJcAf4vihch9A2jvR96FPqR6h02C9hv+ATH1ByiHWG75JDCqNEhNCkNNaL2/V8AmgQjwgQFN1/vikBIPzSfIA6gsOoQhDY18PkmANYfEI6gKGjPoPsJjQydPD6JCC+n0TAWpqOiXUkwWaj73Joh1CrtExHH5I6jYjdT970ADPxS6DCLjbr9UhdTmGw+9yZIQG/kkyI7KB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xQTEhUUExQWFRUXGBcWGBgXFxUXFxcUFRQXFxgYFBcYHCggGBwlHBQUITEhJSkrLi4uFx8zODMsNygtLisBCgoKDg0OGhAQGywkHyQsLCwsLCwsLCwsLCwsLCwsLCwsLCwsLCwsLCwsLCwsLCwsLCwsLCwsLCwsLCwsLCwsLP/AABEIAPoAygMBEQACEQEDEQH/xAAcAAABBQEBAQAAAAAAAAAAAAACAQMEBQYABwj/xABFEAABAwIDBQUGAwYEAwkAAAABAAIRAyEEEjEFQVFhcQYigZGhEzKxwdHwBxRSI0JicuHxFTOCkhZEUyRUY6KjssLS0//EABsBAAIDAQEBAAAAAAAAAAAAAAABAgMEBQYH/8QAOxEAAgEDAgQCCAQGAQUBAQAAAAECAwQREiEFMUFRE2EUIjJxgZGhscHR4fAGFSMzQlLxQ3KSorKCJP/aAAwDAQACEQMRAD8A8XawlRyPAoJ3pgcCgAaqEAbBZJjwDTKGIKrcJIbYjbJiQ7Qwb3+60nfO7zSckh4Efh3tnumOMSPNCaYchsuKeAydVQDBbdDEFQZJgofIaCxVKDZKLBoBrTCYB0qKbYJCVKJSyGACTCYgAUCFhAwUwJdJ1lFoaJWx6TX4hjXe6TfoozeI5Gllnq+xtl0Kr206bW3dl004nyBPguaozqVFHPM2aoRhnB6PT2BhmgAYejAAF6bCbcTFyu8qUEsYOU5tvJ8rgxMLJg0JjRupCEa3ikARAQMGUAHRZITwIBzkhlzhKDWsDjBcb8Yvu3KqTyxjOIxxdZriQDcc+iahgWR1uJcdYARpSDJGxuGBGdviPopJ9BEF+ikAtCAhjQ9TUGT2FeZRgE0NPUkRYjHkJ4EcK0I0hnAvtrJ4ExhDARACFMQ4xyTJIt+yGJazFsL4IuL8Sqq6bg8EqbWrc977A0KYrVC0NENBF7y+T5w0+qqs47uT9yLLh+rhGzyrq5MB8eUnFY2aEEHQgZzmoANlNIAZAsgaEJjRPIYHdm0C54n7KjJ4QJHY2q7OR4IithDVJgbeVIRIpEk8/kosZMLdxM26KKYinedQrBisokiUNhgWhIQwWRXG6CLDASJIYdMqS2EdlTTDA/Rw86qLY0huvTgwnkTGkAIUCCayUZAdwje8DvBBQ+Q0fSv4fYUNoscWkvrZXT+luUgGeGQkg8Xp29uo01Ufm/yI1a7bdNddvxZtzhuat1lek+NKQhUy5F8djniSkgYcJDBFTcmR6iNbdIYTW3QSyO0MSWOEfY3pNZRHJOw9Ftao5sd65EaQFXJuKJRWWXmweyDarjrEj7vruVM7hrYuhRzzNxguweHaP2jT5hvwsqXVky7wVgw2L7IVRjTh2dxhBc1zzDSzkTqd0cVpjWWjLMypOUtKMhjGw4g6gkHqDC0oqaxsOUqsNhJrI08DDgZUhHPshCY6TZRJDdJ902hJh1XQhA2KHGEhkd7rqWCIKAEQBJpOACiySLHD7LJbmOhE21jlzUsdy9UMU9bPVNk/jAWNax+HY4NAaMjskACAA1wO4cVemjAy4H4z4f8A7riP/R//AERhAfPhMFUlwWZJAGx6WBjbtUxCh17JAxaj4RgDqV7oYI1HYeiH1w5v+YwgzIj2bmubdu+HFlxxWevtHHQupxT36o2FDHY2nVawUG990Ehjm5WzGYu909AZWZwi1nJojUa2aLvH7GxLqzfaObUpW1eWNY7jkAOflKUcJDm22XG1sQyjS9plNQUab3GAMxaGyQOVhbklGOqSSBPR6zPn3Gse5zqr2kZ3F07u8SdR1XSi1yRnq0akFrlFpMAMkIexUgHBSXIRzwkgGySgDmMhDEGRKQBlpFkZGR3tupZIgoGcAgAwECN3g6BZTZIjM2BxuqKs01hHRqz/AKcYoibRwNM2Pdd+oD4xqqqc5rkZZRiy9odmNmlrSa9SSB++0buEWUvHq/6j8KHdnmlLDOLogrU3sZ8Eo7KqOMMaT5KKkiWGP1Nh1WCXsjxCNSHpa5kD8o6dFLJHA8zBkbkk8hgSrhydyWRsCnhXcE20JD+CdVouz03FjhaRwOoPEckniSwx5xuj1DBbcqVaDXn3ZbIm7e9DgPI+i504Ylg2U55Re4nbWdocZpR+qBm9dI5JNZNGpYIParazaWGfcE1Glg/1iDbkJWvh1J1LiPZbv4GO5qYg/keebLwxyA8dP5dy3U4QhGdeSys4ivP9Dpx8Sr4VrF4ysyfaP6kr/DmG2QDmLH0XQ4dYekQdSt15dPic7jNxQoTVChFJrm/wKvHdnHjvMOYcD73hxU7nhM4LNLddupyKd3GTxLYq6uGK43J7mwD2MBGQCmybEmAw3UWhslhu9QH0GMVTBUokUhgUE8ksHNphAD1KkNSgDVbObUrN7hlzRoTqOA5qu40UorOxtwqlNSXNYRE2ttAtaWuaW1BaHCDffzCrpJT3T2Ms21sZs1nfqPmVrKslvTrjgqhZLHB7QymYHmoNZLIywJj9vFxgtAHVSUBym2VdXEZtAE+RXkj1nuTQbnNqGNyOoEqlU0AEk7gEaW3hCzjmSa+GyBpc4A8BeeItdXSoyg3B88Zf5e822tKDhGtLk5aV297D2VtB1POxzmvpOvHA7zG42bbfCqnSjUWc74yvyf75jnSlFtx5J46LPnj97F/gtq4WlLoYXOb+7TaHEnUF2/osLjUki1Tfs9fduV2PecQ9pqHKxohrfr97lvpZo20pLq8e/wBxot7KM7mManRZa7e/3kqnl0zDzC11aX9GjRz7W7NNtXiri5uP9FpS8kHUE6L1VGnGnBQj0PDV60q1WVSXNvITXcpV6KCDtPZHtb05z8ACS7lHFcjiHD41c1IbPr5mqhcOPqy5FB7KNbEag6gjivN8tmdHJHqwjIDbGhJslke9paEhpjdiUwL+hTpez3Sq2h6ikqUxmPBWJEWPikCEETTdmKjKclz8ptHMKjidKpNwjFZyjXaPNOXkyftdmGxDe/WJO62nGFltqFzTajGnzXzHWcXGUuzPO62FeHEAEgEgHiAdV1PeZvDl2HRXuq8EBx1YIwSSIlSrdSGOsrWsotCHGklQ5FqHaOCqvIhvdm7jYAfPwWmhbVKvsr4lFSpGHM0OAotpyBc2lxibjdwEz5Lv2tlGjz3l3OdWrSqe4nYfZbnnMGF5kNsC6JkgADfZxXDua9OnWr1JS5LC+iZ623ppW1rCeEm9Tz2W/wBSvx9NuZzSHSLEsaHQeThPoo0tMqlCHKOM5xzzvy8+QVKinb3NZLMtWP8AtSwlv029Yap4SnbvP/1Bw8zCLdrRWclsv8f32LbqjHxLeMW8t+0+2PxNf2N2VhhmL2hxcWtaMjXk5SHOu5pAtAXOm6vh5S2XN5Sx8w4gqVO4wop4j583y5Cds8JhHspmlSptIc8ODaYa6Rl4ATF/NU2dG5own4/NtYec/iV2dOnVr7rZRbx9jLUMGwXpvcOWaR5FfQKFNRinGT5LzPI3E34kk11f3JVGqWnvQeYt5grSm1zM7SfI1vY3F0faCSGvmQ4GDEe6D+6Z89Oue8UpQeN1+9/3yHT2fmTPxL/D8YgOxWFhtYCX0x7tW+reD/QrxdtKdSo6VR7/AOLezeOjX4nQjPSjw2qxwJBBBBggiCCNQRuVzRoWBGzwKjgZJo0SVFvA0jnUiNyYHCm7mgaQ0+tBhTT2EXeBIcFGnBzmoinsshU6suPDQLp1Y/1IrsW2s3GlLzDfY8OChTbTg10k0aqqi9cX1imFmd+g+SrnZVnJvSW0+JUVBJ9ivfsrmseTlDlPZg3lJklIVmwy892/wHU7lbSpzqy0wWWVzmo7tlhhuztIe+5zjyMDw3ldyjweGM1Xl+Rjndyz6qJrcHRYO6wTxMu3697etceHW0N9Pz3Knc1pdRqpiQbT0PyKv1RWyIJPqNipDp0NgR46fTxUJSS3ZJRctkWeF2niA19Ok7LTeRm3ZokCwExc7xK8dUtqdaUJzjmUpPf4r955nu86ZTwlilTWM9Nm8+/YtNkdnzWbJdcioW5QABkAgmQSZe5ogbmuPBRvb129WrVWNmor4vG3bEU3nvhdTJKeKFvQl1xKXn1w+73Wc+RJxHZ+jTb365BEkxlJO8AMzcL+O5Y6F9cVaSo06e9SSxnK9+XjfcnVum7p3KXq04te78iiw+NqUnE03WmQHgfc9F37y2UXStobN88efPn0fmY7OTuada8uG2ly6cvoM4us993w7paOkRCs4pRp0qcacFu3nvkjwCU5zqVpcksGf2g9zTmAJB1jXroJWyrWlbwjq8jkKn485aFndv4A4Xbg0J81bS4hB82UTtn0LShjmuuI8JB9At0K0JbozypyXM1VDtfiRRNIPsQBP70A7idDpdVeg20qqrOK1LqJ1JJYM9WpNrTABdx4ngSdVTe2CuFqp+0vqWUqrp7S5FW57GOLXNgi0EcF5mpCUG1JYZ0oNSw0DiHNiQqYyy8M01KWFkjUK++LKzJQ0Djsc2IATQt0UrjKkBd7KJbScT0C3WNPLc30Ka0v8QtmuzB2+6jVTnNaXubrWSjBtrYuGYaYLvJdOzsWovxe+TNe3sZSj4fbDJMrqYRyCuZsh8nPVA4QCZ84j1XCjwapqxKSS8t/yNru1jZEmjsym333ucdwkAHyv6rTDg9Fe3Jv6Fcrqb9lYJ76zQ3KIAG4aLqwhClHTBYRl3k8si1MY1qHUSJKDZVY/FZtH0wP5voFkrVU1tJfMvhDHRlY+rFxUZP82qwTmlupr5lyjnoxH49zQM3geXzCqldPTiXzROMEpJo3HZtorOpsJLA7UxBAgnhbrFtVyp1/B0TS9lt4PSyeu1ryz7UYL8PxNZVGFpM9m/EDITIaIdlnUFwa5+YixgjWwC4tT0iolUhTeZP3Zxjkm0sJ7+/qKNScqznp/txXPp5426LZb+eSPido7Pbnee8XQScrwRJMgFxaAItbUWuunKhfyuKVHZaFtlx6dds88Z36nMpOXodWqvZk9/Nvy+Jn9vbSo1wz8vRFNrc0lzYDpyxYe9EHXiuhZUa8OIYrz1PHm+j8l/yWtaeEya2i5L4b7lA6nP7p8MzfgZ+C11oqpxBRfRCoPw+FymlzfPI2cBN/aVBugO18HSlUh4t54NRvTzRGlDwuH+k0niWcPzIWM2IC0uk5r3teOMWWytw6Di5Z3Rx4XDcsdxrYXZzEV82SQGxJBOp3ffFcSnOf+LfzOhVoODxJE+rsDG4cFz2vdT3lsugcSNQOa321zOMsOTx5mWpRWOQ5gsVMZSF3KVVSWzMU4dy1fRZWaG1BcXB3+aurW9K4ilUWSqFSVN5iM4fsuapysqAXsDr0HFebvOFOhLVDeP2OpRu/FWl8ybS/DusLZ/RYPCNCiw6n4avdq/0QqeAcWzm/hkWguLzAvuUlTzsRcMFbh9jNfLSSKTDEjVxWu8rq0pKnDmVW1HxZOT5Foez9OlRL6RsLuk3WThfEcVtNVc+vY0Xdu1T9Rmd/Pw+BccivQT4hCDfXBgp2c56V3HPbu4eqsVeUllIrlb6W0TsPsHaL/wDlH2Md7IwyOBc8T1AWOPEm+aLPRGSm9jNoO1oNZ/NXp+oaClLiCfR/P9CUbWX7/wCSVS/D3GuBmph28BnqOPjDICrfEJ9iXonmSMH+FbnXxGJt+mi3/wCb/wD6rLUr1Kj3ZdGgkX2A/D3AUv3PaHjVOf0PdHgFTpLVBIuKXZ7DsHdptaOTQPgnpQ1FIZxGy8G4jOxji0yMwBg8ROiNKDYynaxrGV4pQA+mMxGty5pjqBHil4cZ63P/ABi2vf0OhbVJKNOMOtRZ80t38igDZ4iLCN3T73KWV4Vrp56n/wDSNaj/AF79z5aV/wDDG6mGi7fW9+N/quhcLHEaeO35nJtFq4PWcn/l+Q3UpOIvHgSJ6ib+fgoTThxNat8oth/U4K8LGl/PdCinGgaDx+wiqtHEoeaFQanwefk2AREkmYnepV3o4hBvqhWsVU4TUS6PITawJAdYafy2t1XXqRU4uD6nnqUnTmpro8np/Zmph2Um0qOg1JjM5xuXO5leZdPw/V7Ha8bxHqfUvARySAzPaLsXhcTLmxQrf9SmBBP/AIjLB3Wx5q2nWlDkVzpRkYXa2wsTg71AKlLdVZJA/nGrfG3Nda3v09pGCrbtbg4DHW13rq06ikjHODTNhsftQ5kCqS9nHV7ef8Q63WC64ZCa1Utn26P8jVQvZRempuu5rMLtCnVbmY8OB4fAjUHkVwalOVOWmSwzpxnGSzFlX2ixn7N9MGJET1VU7hUMTxkbh4nqozmxOztNufPVnMO7FoPFOtWheR1acMhTpug8ZM32tPsnilScXtHvHSSeMKilbRpZkaVOU8JLqUBwg1IIdyuFtVPMlF9Yie0XPqpB5zwU4XWIpCnatyb8z378w3iFnI5KjtRj3UqRcy8JpZZVVk1HKM32U7UPqVMtTwUpRwUUqzbwzdVnwwkcFA1s83qbeqnF5J7swrdKxkwurLXg3mLa51GG6kKBreWjFP7LYlxk1XXU9aM3gz7kbtTs80jSbcn2e/fDj9VSqfi1NGcJr8G0dq0rO3tnNLLjLPuTcU/o8FAzElgh9hoD93MLVUqQ021VRxFP5cvyI0YVIzvKE5ZnKPz2f4NLA7mD7tcDz1+H1Wi434hSn/jjCfTO5TZtfymtDOJJ5a6426fQbqUI1JP+2PIC6hdLTxGm+6X4k7Ja+D1fJv8AAbc8NEgEgWIAmLcDCL7Eb2lJBw1t8Nrxf72IuNxcNOUZ4vGgtx+id7PF3TljOxnss/y+rBPdvf3EDG4/OGvHdJBBHQ+i2Va+qKmjkwp4bizX9maVR9E16Tog5XD+IAfULjKprbb7s6dzR0NOHLShcJtzEVKns815hT0oxRqTbwa/C7JxEtLqhjWFBtGlQn1YPa2rVZSy0wSTY+KI46irOSWEZDE9mHtpipTEOjvMjuk8W/pPp0W6heOm8PkZ50crJDo13MdleC07w4QY+YXeoV4zWUzBUptE3CYp9M5qbi06HeCNxIOvBOtQp1liaCnUlB5iWG0trOqZZbeO8BpI3id3JedvuC1Zf29zp2/EIReZBbPYx4cajw10d1s3MaABZaNjc0Y4qRwiyrWo1HmL3M/j8LVbLn0aoGsljvUwtcqdNpqnJNvbmiVGvKOnXFpLPQqfzrW2MjqENONbL5KOESVaDoac7uWX7jvzzf0lc5Up45M6bvKWeZ6Hhdg4rMC6qYlXOSOMqU87s1mIwQdSyO4KCZocdsGY2d2WZSq583RScslEaCTyanEYlgpkZhokXto8ywuEdUxpLRIDplW59UwJN1Nj1Om4MYJsqjf0GXbVpfqCMC1IyfbnEMeKb2ukjM0jkRM+EHzU6EM3EPj9mX+Oo2taOM7J/wDsjI08szAHM6n6BW0k58OqQlzjn6bmmtKNPjNKpHlNJ/8AknH9QqgadIniNfNW1kqvDVJc0l9NvsU2+aHGpQfKTf8A7LK+rGpeNACOZv5xClp8e2hcL24r7EfEdpeVLN/25vdf93Ve4ZfXg3aAecjyOiqruV9RjWgsSiy6208LuJ29Rtxklh4+G4Nek43BzTrIGnJw1Ur6qpxp1ovOHv5e8r4fbThOtbyWMp4Xf3FDXZkllQQJJY4aXvDlOrPRFwl13TOVTi3LPbmvcaLsJtZ1H21L3m1AHNi4zN4dQT5LJGg408vuX1ayb2LPs9s+ocSH5CBJPmiT2M1KDcj1ikLBVm8DEMESRKAM5itrvBLRSJATSKnUfYqdtufiKeU0Lj3TvaeR3K2lUlTeYspqZmsYMri6NbDialN2X9QBLR/MR7viuzR4hBr1nuYpW8uwzT2oHDctkbhNFTpNE/YLDWxDGtaXQcxAIBytuYJ03eaxcRuVTt5Pyx8zRa0nKqvmbPbFeKbs9PGiQRLZcLg6xIheTtIPxItafi/1O1Xn6jW+/ZfoeV4pk7l6yaUkcKOUVpqOG9Ytcl1NGEfSq5h0SJtCgXtgGEIUlko/+HHb6jvNSyUul5nDszOtRx8U9QeF5lns3ZFOiLAJOROMEuRIx+GFQQSlqwOSTWCr/wCGqXH1T1lfhRKftZsenSwzns95rm+RcAfinGv4UlPs/pyZfQtlVcqSe8k0vfzX1RiqRDhoMwsd/quhZ03G4rUnyl6y9z5/fHwI39ZVLS3rx9qHqP3pJr7Z+IsNPJ3zVfC4rTUtp9H+ho45L16N7S/yX1W6/H5AvLxqLcW/Np+SOFz0OdtLo3+Qccg6ipXqxiSXz5jZrv3ZKg52I6/2UeGS8GrO3fw/fuJ8ai7i3pXSfTD8v2wIeLikWn+HvN8RZRoRVC5nQqLafLqh3Mp3NpC5o7OHNpjYqBxLXgTwP0dcKSlLU6U8Zjul3XYpkqcoqrBPTPaTytpdH8xzB4hlGXUxkLb2H73zUrGpCrQlTfNftfIr4lbuhcQqRWzxldM9V8T0HsV2iGIa4VaYZUZFxo5p3xuNrjmFgmnCKc+vk19x1XCMnp5e9P7GnOPZxVfjQ7lPix7gu2izijx4dw8WPcZOPp8Al6RT7i8aAJ2jT4BRdzT7kfGgCdqU9IEHXpzR6VT7h48DJ7V7MYKoc1NpoP40/dPVht5Qp0+Ixg8plU50pFXh8AzCTnPtS7RzHPpuA8D81bUnU4i8U8YQ6NalRWe4A7RVmSKdV4G7Nlc4C8gnfuvyV1vwXOXW+jJVOIPbw/qZ7auKfVe6o8y51yYjcB8l1Y01RgoR5LuY5Tc5OTKlzD+lZ3GWeRZqPcP8bK8j/Mn2JekyBO23KP8AMn2D0mQB2w5J8Sl2I+kyA/xV6i+I1BePME7Ueo+n1BePMF203pO/qCdeQn+Iv4qPp1QXiy7lR2nxrvy7pNpZP+8K63uqk6ii+ufqjdwyebmOt7Lf5b/gZZ1LeyJHqDxXrI15RtoXK9qOz81nD/BmqdpGd9UtM4jP1o+TxqXw5o6liNzxB57/AB0Kj4vh3kbhr1Jpb+9f8F8YeNw6Vp/1Kbbx7nvj5tD7bXH9PNWXUfRryNf/ABezI2Mle8Nna85x3ivLn9xp7hPdaM3E6D0kqHEv6dencw5FnB061tWs5rffnzX7Y/RzD3jJ6R5qzi8GowuI9GV/w9P16trL/JPbzWzD2oxoa2HNe47gDIkTw+az16lVzjdOGy54zuiPD1FxqWE3zzjPSSKqnTdPA89/Q7/iquIUoepcw5Ptt+2buFTrZqWlTGqPLO+f0J+HxDqbg5pNo8eWq1Vaik/RbjeMl6svt8Tl1OHQrUZXFDZx9qHbvj7+412DxAqMa9pkOH9D6heKuaU6FWVKT3TOK8j0FZ8sR2RG4C5EbgdkRuAuVICl26ASBK7/AAu/drB7Zya6Fn4qy2VdXYr8hc1whdeH8QQftRLZcOa3TKivsjEC5plw4gg+iceN28pbsy4S2AGz6n6HeRVv8yt/9kRyehwvBkUIQjAjoQGBSjAHQgMHZU8DwcAlgMFZ2nb/ANmqdB/7gtFt/cR0OFrN1Be/7MzFH3RrcXhezs1HxJ0J8ppSXxW/78joX0pOhSu6XOm3B/B+r9PuI6iNxJ63A9U7Sg61KrbzfsvCfz/Ilf1o0LijeUl/cWWvln7/AEHaVr38fpwVlspXVi4yeWspfDkRunCw4pGcU1F4b+Ocj5cT+6FZw2fpFo6Mua2IcYp+iX8bmHKWH8epW4ra7GHK2ajuDNPF2nlKos68lTlQrRc98IfFPCVeFxazUW1l47/D6kduKrOPuhg5yfWR8FotaFeFN02/VfRrOPqY7y9jWrRrJYkuq6tdSwwlF7rEjqAtNPh8fB8BvMft7impxWr6QrlJal8n7ybs/ZbalSKpc5rb5ZhhMizwPe6acVyeO287e1hollReN+e5VK/qVJzmvV188ZS+5qBUgACwFgBoByXidyjmL7YoDAntSgDvbFAYO9qUAIaiMAZ/E7RZ7Q5txXoYcHuJU1KODqW93ThHSydSx7akMabalYrmwr28dU47Eri7i4YgyxDlyjknZkYAM1ApYGkL7UIwAntQkGBDVT2GD7VLAjjWQAntUCIO2XZqLxxHzC38Mpqd3Ti+5fQqOnPWuz+qaMmym+w3dJXr6jxcKa5xko+/Uvutzo0IydrOm/ZlFzfdOL2+DwiZe0AW46dYRavwb2pTl/nuvv8AmX3v/wDRw2jWj/0/Vf0X5fMgYra1Nmk1Xjc24HU6fFU203aV6kYrVHpj99OQuI16V5a0pN4qLnt0/XmOUaTsQO8/u/ob3QQdCTq7x8l0LaxpylKon7XNLkcy64jWnThSnyjy23Fw2DNOQ0ACZAIseI5FboUfD2itjDKpq3Y6+i462CscWyKkkPUamQBo1Op+anFqOxFrU8lhQogEPa4hw5kgjeCCoXNpSuabp1Fs/wB5IKbRZ0MWHRx1jfC+dcS4TWsp+tvHpLp8ezNEJKQ8XFcws5DdWvEie9uA1k2Hh0TUco7HCeHuvUU5NaU98+Q7g2Af5pdewFpndroOqqerG3PzPT3vArSsm6MdL55WcfLf6GlwnY9zmSagk8CHAdY18DZXTt60Y61h91+TPIV7FQk4xl81gzm0KLqRe19nMkH+nJSs4+NOKj1MEotbMxlRuZxPNfTILRFIglsWWxMP3yeAXE/iCri3Ue7H1L4BeLwPAWVGkDoCSQCEBGBCQEDQohAHSEAJITA6UYAaxjczHAaxbqLj4LVZVlRrwqPknv7nsxPJmGzexJvJdIE9Tcr2MLOrVo08bSUtTb+P6Y8js/zChQuKq9qDhoSXuX0558yBi8I6oCHVLfpZYeO8+K3VbGNaeub35bdjlwvJ06XhRfq5y/eSMNgPdkDuxaAJI4wtcaCSSxyM0qvPBI9nDgWgtAkHhf7+Knpw9ivOVuTWVBvP9VcprG5W0yDjMdBytaTzOkfNU1KuNki2FPKywMFfvHUop92Oe2xZMday0IpwHLpDtSPd3ASbqi4tadeDhUWU1gsjUcVjoW/tF8yvLKpaVXTn8+5oi8rJB2nhXvyupuy1GGWn5eYCppy0vc6Fje+jtprMXzQ5gdtPFP8AalxqEkmYzG983C8rq2HCalxW8Rpafudu84vRp2+ig3q6Y6F12f7RCnXaSHCnUIpwHWD3kBpdyLoHit3HODulaOpbvDXtea/NHIocTq1YulVeeqb3a8slb2pxr3OqOIyucYI4RaPRc3+G7WOtLmkjnVJatzKM4le3b3I8kaXBYcMaC0k5gCZ4rxfF7udafhyWNIYXQfJK4+ACzFLSA6aQ4qeECFawcUbAc5g4o9UYLmDij1QAEI2AIhqNgF7vNGwDGMYcjsnvZTlnTNFvVW0JxhVjNrZNMMLqUXZTsu7GXqODTOVzqpJGfvHKxmkw0mNwC9Ve8Vo2VBVa0JVJPfC32zjV2S3SXdvCLIU3ObjBpJdSPW2fSb7xAiwMiPCV6XwaWlNrH4GPxJ523DZRAHdh3MWVkYpLYi3l7gsxEWdbqlrxsw09hurUaYM2/r/RVtoaTItasCTHkLW8lCU10JqLCoVgANR1B+IkIjNJBKLbJlGpzV0ZFbROp1VcmVtE+jV4R4+ixX3D6N3T0zW/dcxwqyjt0JDK4kiLgwfkV4HiNi7Sro5p8n+DNqzjJQYh81XGQL/cr2fDKThRivIhIl4V3ebyc13KWuDh8FZxSg61rOC54HQqqlPU1noOdoMUXm+pJJ8Vw/4cpYhKRGRX4ShmcOA1XX4lcxt6Lk+fQSL9taNNy+fSqOUssszsL+aPJR1sMg/mEssMjhckI6UgFzIAQlAxJTA4uQBwKYCByWBDtHbVM0S0jLVp+2YMojMarCwP6gAgnod69BZcIru5i4vVSmqUnl8tElJx+L3S966Fsq0VS32ayvmuZQ+zGu/wXvsZ3OfnoNVcKHfu+IMH0KjKCa5DU2gDgxo4Et5nN6nRQ07YY9fYrcbs8MG7LNuInTwWadKKRfGo2yI3HNactQFvBwktPzCz+lQg9NVY8+hPwnLeO5NpupuHcqNP+oLTGdOfsyXzKmpLmh1jXDmOSmoy95FtEim88D6qyLZFkqlUI+yrEyDSZaUMOXMfUJIHdpzvLjJt0AJ8RxWO7hRrzjRkk3vL3Y6/N4HDMY6uhn34d1J8G43O3H+q0046di7UprYtKXeHMKc4poqzhkavL3GxMLm28KNqvDT6lm7JmBpQ2eK8v/EF14lVU09kTgtiQOi86SDhAwLp7CwiWEgEcgBAUAIXIASUAdmTATMkGTpQDMlVa59ZztXOdlY2+UOLg0SNDqJXvaEI2dop88R77ZZNN1JKB6psjsjh6TAH021XGMznCb8m6AeC87W4ldVHvNr3bfY6kbalFcvnuSMX2Sw7/cmkf4bt/wBp+UK+24zd0dnLUuz3+vMpq2VGfTD8jLbf7L4mh3mt9tT3uZcj+ZmvlK71Dj1CriM04v5r5/oYJWE47rcyWNwf5loYHZZMzrAbrbjMJ8YuY07TWt8tYwVUnonujtpbAhvcBqAC4MZ+oOh6Li2nGozXh3K9z/P8y1S3ytjH4nBgE5d2rSII5GVqqUIv1qbyjVGo+oGHrZeXSyjTqaNnsEo5LvBYpp/eM85PlM/BdahWhLr9zLUg+xcYTEhpBsYIMGwMGYPJbW1KLinzKMNM0eN2qMQ6nSw1E06bZyUwS5xe8y5xO/QDkGrBw61nZwnWu6uub5y5JJckvu+7ZKs/FkowjhdEbns/2SDKeasA95/dsWsHDmea4vFeLTufUo5UV16v9DoWtoqXrS5lJ2w7PNoD29KGt7oewWHecGhzOBkgFvktPB+LzclQrvOeT/BkLu1WNcAqfZ1hE0nEPc0EsdGVzouQ7ddcqXFYuvJS55ZtnwuapqUN1gparSCQ4AOBgjmFyK9TxKjkzkyWHgbhUiQoQJs6ED3FD0hI4PQM7MkIQOumMUuTFk7MEDOBQIQuhJAyiwL/AGW0aeb/AC3VQb7i9sD/AMzgvWU6k6nDdu2P/F/kjRQx4iZ6zSxY0vIXAlI7CJlCvOiIsJRLCmVPBUeVbdaz/EcSKYAAbTLo0FR4Jd4kNpmOc71O5ry9GjSfLLZzrtLVkaywuZuZiJjdl06vvtk/qFnDxWmhdVaPsP4dAUmiix/Y+fceZ/iA+I+i6C4q5f3I/ItjVwNYPsc8CXVQHcA2QPEkSmuK6H6scr3jlVT6E/BbFeHhr3taNzgDJ8OPiupHj0dHqxeRUqKqvng9C7P4KlQH7Md7e43cfHd0C491fVrmWaj27dDqUaUKa9VGq2dji6xICzJsnJDHat1N2GqsdBLmGP5wJaesgK2FXwnr7FVXaDyeZ4M1aVmPMc/VYa2iqt0RocVqUeW/k+Q8Xkkk6m6rSSWDm1KjqTcnzYmVMhkFBEJGGSDcDyUSKOzHkmMQEo2A4koGKZ3IEASSgDoKBHDqgZS9odmVKhzU9YImYII0I8/Rdvh3EKdGhKlPq9viiUGk8s3nZfHPq0w6qMtSAHDdLbZhyOqxeq29LOzQqqa2NMKAMOaYO9LkXtk6iJFzdTRVJHmGNo5a9biar3E8SXR6AADkAslablLfocas25vIyTNphVlaOCBBZksAAXE6IAR7Mwh2nr1ClFtPJOEnF5R2E2hUoay9g3gXA5haVKMvJm+ncqWzJuM7QtqtmkSag3Df14J4xzLnWjHdsaqbQq1GAPty10VM5LkjFcXPiLTHkMgGFUZBEALCBs7JyTwIPIkSHMghGCAjqfmlgYhYbp4AUU96B4EdT5oEIGIGE4bt6e4sAQgYQA4owIlYDFim+SYEX5Ab1bQjKU1GKy2abaqqc9yd/wAb022ZSe/mSGj5leopfw5Wmszkl9TTU4hFPZDlHtzmkGiWzoQ4OvukQLKdf+HalOm5QnlrpjH5lf8AMF1RSPlxJJk3J6ryD57mJvLywMqQhSEAFkCABLdyMgLyQMUjkmIRwj+yBnBhSEkGKSB4CNJAHFiAFFM+CBBZOiBjQHNLAsguA4oDJzW8kBkWNyBAlqMg2xco5oA7LwCeWApEbh8UZHkXIZQA1iaGZjgd4K02VXwriE30aEZ5r50/ovqEZroQfmOZnDcFZqFjJe4CrmbJEEW8QvnXHLaNC6bjyluWLKW460g3HS4j4rjj3CQB09EgEa4bymB085RgR3teGqMEsnU6lhOu+LhMAsx42SYHNk9EYELJiJCBgPfBAJ14A268EwwERzlIQvmjIsiB33GiEhgm4QGDpPRGB4EfP2EYDBxdyPongWBQ/cjAYB9pBNrQjYeA3P0QAIfw+aQAl6fIRnHsyuLeBIX0iynrowa7Ij5j7RK6a5EM4LLAmBC8v/E1snSjVXNPHwZKLHpO8LxhaLRDnuDGglxIAaBJJO4BOKbeEgSzsi7xWx6OGZmxmIDHXIpU4fUPLffoCOa6lvwydX9PzJyjCCzJk/YPZVmKpio0VKTHNDmOe5jyWu0zNDRqBNjvHFWVeHUoPTl5Q4Q1rPIY212Nr0Bnb+1YNcshzRxLeHQlYatnOCytwlSaM2XkbvgspUca6AEFXS6QCtrJgJ7YIwArcUNIPySwIdFdvBGAO9sOH35owPA67nzSSEA195v5b0ALI4ffmmCAfU/hJPgPmkGDnVdLJ4A41eR3cEAdrqCPJAC33hACZjpBSwAhM2ypgVe1qMd6ANxj4/Jep/h+9xmhJ+a/FCaIFN69dGRHBbbOMyN8Ll8cjqs5+W5FbMmmnz1XzwuyavsTswvZWex2V9mB8CWg+9l5xaV0rOnha2XUltkY25+HLSxz2FzqmpcHPznmWvc4P6AtPCdD2qV7On5rtsglQjI1nYKlVZhmsqiMrWsB3EMGUFvEENaf9R4KitJSqOUeT3Xx6fAso5UcS5mmUC/B5d+IGwW0aoqsEMqTIFgHjUDgDr5rlXlNQlqXUyVo6Xkyfsm/ZWNMpyAaI5R1KNxiQ3d5XT3ARkceSMgIRqJtu+ygBHNIvJj1hAjvbff2EiWAzUdz8ymLBwrngU9IsCfmzGjj/ZGkeBBizw9D6paQwL+Zdy8osjSLBzsQ4HUI0oGg2413L78UaUPCEOKM6357kaQFbiTxHluRpFgUV3HgOqMIBtwJBs2N5jcdbqylUlTkpx5oCr/Ku9oKbQXOcYaBvXurTiNKdDxpvCXPyEotvCLKnQdSrClULWPMe8bCdJIlXK/try1lOk9UXlcvzwSrWtSlJKfXcmYgOaS0xLTB3r57OGmTixNHonY8huGZG+XHqSZXUov1EaYeyaNlWVfkmUXaftAcJ3yC5ksmNW5s1285pk+KsoUnUk4rtle8rqVNGGWuyu0VGtTa/O2Do6e6Twv7ruLXQRzF05wcHiWzLY1E1koPxJx1M02Us3fLg8D+EA39QsV4v6fxKa0uh56W8x8lycmcQCyMgc4OvoPikMG+6DPM/f8AZGQBFF3Lh9lPKDYA4epuLR4J5Q8o78pU4t9UbBlDvsRxPmjIkKaEbifEeqYwX0TeBu48EdAyN1KZ3A+f3wQAL6To0Num/wDuhANik+Lgfe5SAQtcBpoeCQBAnT6JgdlMSDEW+/JIWRwU3cUh7DowT9M0TfvWHW/VJySW5dC2rT9mDfwZqcBRaxjPywpVqon2js4GTMLmcufLusuTUuJ1JunOThF8srZ+/p8zqWthGlLVcuUO3q5z+BU7a7OfmGipTp/tSe8aQqimRuh1WGnwXpeHXNzZQ0Rlrj2ax9TdVtLevVzXqSW2E245+MVllY+rmdBd32iD4W3Kq4qQqvXHZ9UcziHCa9qtbWYvlJcv0Nd2U2mGs9m53eklo4g3PzVltPMcdjFSaccGuw+LBGq2ZJnn/wCIe1nVnjD0hLs7JO6GZ5ngM1QD/SVtspqEtcuSM9b1vVRO7PdgzTh767muMZg0uaIGgsQXdT5K2vfupskviskY28Vzb+wXbSlT9qC05nhoBsJAAgAHW+sGdFw72q2lDPmFTGdjPFreR/suaViOyRu9Ivb6p7jBDucawLXHPwQAQe3TfYBLDA4Vmnj8fvRPQxYEGJbpB+pPxRpYYYP5pv2f6o37BgmVnUTH7F4AG59jc6gjr5K7XT/1+pLIjDQA/wAp5vvqelh180a6f+v1DKHnYjDkADDkaSfambffqpupTx7H1HldjnYuif8Al/Ko719VHxKf+v1FlDba9H/oWIIGZ7jBIifmjxIf6jzgV2Iok2oAQLDO6+mvqh1I9IiyN161LMD7GBHuh5gmZk7xwsl4kW/ZDIE0Wz+yJB3F8xyBABT8SHSIahhlakD/AJII5l5t9Ua4/wCoZExW0Mnfo4eXSYGYgRyzWB+iUnGe2MeZtsalGFVSrckSdldr8RpWwlMgXlwaSRNxPFYK1gucJ7/E7vp9hPPrTh2xuiydtnDOLajKFShVBBGXIJGpDg1xBBFjZY5Wt08xlKMov3/kc2rxGTi4OepeefxIO1dtVHVHOpUKbhrNYF8GL5AXFoFp03roWcZ0qShUeWuvMLficYRxLV/+Wo/PbP1KnE1sRVqMdVILWGWtaGsAnVoDQFq199y2XGKfgypRp+1zept/XIdb2j2xDGnUFocHAg2IM2KsjVUXlI4qkk8ob/N7QDQGV2Ejflv4ncVfG6hndE/FiXOzdruac9VjHVYvUaA0kaaRE21CTvFywR8RE/EdqKmjMulyTJ3aQLb0nd7bITqFVU2jUkGKZM6loPOZOp1VHjNvO3yIZOZjKgn3Lj/ptvqOGlykqsv2hZA/OP8A4BuPcZute3RLxpftDyKcTUy5QW5ZH7jeFt24JutIWQBiagMhwB4ho49OiSqtb5HnYep7SrDR07rNZp5KSrzXUMsB+0Kp/fI3aDjbdy3cEvHn3DI63HVo1b/sb9E/SJ9xZfdka/xHMTGqp2AEttaY+figBCwc/keiMoZwb110t1tJ6pNgC/fy18+qYCUxzSyLILwOM9fhdPIDhaTp/brCBBU+dx8+IRkYdOJ4n5iUZFkXM3TXhrEzqEZAbB09TCTAUOvEfTwQALakajyQJhB/oUDALrf1KAFdUgi0/DzPigADUvOW3hP3dAC+1GmlvVG4HOfz/omBzTbnpuujIIcpu6fZj5IAHLfX5jwSDYVu/wC/NNAIWDd1G7RGQFOGPFPYByoLHw+JVaJLmA3d1b80CXICmJcAf4vihch9A2jvR96FPqR6h02C9hv+ATH1ByiHWG75JDCqNEhNCkNNaL2/V8AmgQjwgQFN1/vikBIPzSfIA6gsOoQhDY18PkmANYfEI6gKGjPoPsJjQydPD6JCC+n0TAWpqOiXUkwWaj73Joh1CrtExHH5I6jYjdT970ADPxS6DCLjbr9UhdTmGw+9yZIQG/kkyI7KB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upload.wikimedia.org/wikipedia/commons/d/d2/Lionel_Messi_Player_of_the_Year_2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47" y="4038600"/>
            <a:ext cx="2164114" cy="267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961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t3.gstatic.com/images?q=tbn:ANd9GcTNd0XzkmJfyTUssj9Oty_TuhQ72WFwN7zHAHaGbWi6qMM-kV_smljADjnb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838200"/>
            <a:ext cx="3390900" cy="50956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5300" name="Picture 4" descr="http://farm5.static.flickr.com/4122/4788090617_f48da6d9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" y="2330121"/>
            <a:ext cx="2743895" cy="4527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5302" name="Picture 6" descr="http://farm6.staticflickr.com/5130/5376571546_4a69b238b9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1725" y="0"/>
            <a:ext cx="2933700" cy="440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58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02474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http://www.youtube.com/watch?v=nY-EXKzaLqc&amp;feature=related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 err="1" smtClean="0"/>
              <a:t>Massai</a:t>
            </a:r>
            <a:r>
              <a:rPr lang="en-US" sz="2400" dirty="0" smtClean="0"/>
              <a:t>- Kenya &amp; Tanzania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nsidethegames.biz/images/stories/thumbnails/images-2012-01-Girls_playing_football_in_hijab-550x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0"/>
            <a:ext cx="8890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7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9144000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9144000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Social Organization</a:t>
            </a:r>
          </a:p>
          <a:p>
            <a:r>
              <a:rPr lang="en-US" dirty="0" smtClean="0"/>
              <a:t>Customs and traditions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Art, Music and Literature</a:t>
            </a:r>
          </a:p>
          <a:p>
            <a:r>
              <a:rPr lang="en-US" dirty="0" smtClean="0"/>
              <a:t>Religion </a:t>
            </a:r>
          </a:p>
          <a:p>
            <a:r>
              <a:rPr lang="en-US" dirty="0" smtClean="0"/>
              <a:t>Forms of Government</a:t>
            </a:r>
          </a:p>
          <a:p>
            <a:r>
              <a:rPr lang="en-US" dirty="0" smtClean="0"/>
              <a:t>Economic Systems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24744" cy="1143000"/>
          </a:xfrm>
        </p:spPr>
        <p:txBody>
          <a:bodyPr/>
          <a:lstStyle/>
          <a:p>
            <a:r>
              <a:rPr lang="en-US" u="sng" dirty="0" smtClean="0"/>
              <a:t>Social Organizations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1223"/>
            <a:ext cx="8153400" cy="3508977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Every culture creates a social structure by organizing its members into smaller units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This is done to help the people work together and meet their basic needs </a:t>
            </a:r>
          </a:p>
          <a:p>
            <a:r>
              <a:rPr lang="en-US" sz="2000" u="sng" dirty="0" smtClean="0"/>
              <a:t>Family is the most important unit of social organization</a:t>
            </a:r>
          </a:p>
          <a:p>
            <a:pPr lvl="1"/>
            <a:r>
              <a:rPr lang="en-US" sz="2000" u="sng" dirty="0" smtClean="0"/>
              <a:t>Children learn behavior expectations </a:t>
            </a:r>
            <a:r>
              <a:rPr lang="en-US" sz="2000" dirty="0" smtClean="0"/>
              <a:t>and belief systems</a:t>
            </a:r>
          </a:p>
          <a:p>
            <a:pPr lvl="1"/>
            <a:r>
              <a:rPr lang="en-US" sz="2000" dirty="0" smtClean="0"/>
              <a:t>Family patterns differ throughout cultures </a:t>
            </a:r>
            <a:endParaRPr lang="en-US" sz="2000" dirty="0"/>
          </a:p>
        </p:txBody>
      </p:sp>
      <p:pic>
        <p:nvPicPr>
          <p:cNvPr id="3074" name="Picture 2" descr="http://globerove.com/wp-content/uploads/2010/03/chinese-culture-family-li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6796"/>
            <a:ext cx="2667000" cy="177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http://mormonfamily.net/files/2012/12/family-morm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2724150" cy="217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438400" y="4305300"/>
            <a:ext cx="1295400" cy="1143000"/>
          </a:xfrm>
          <a:prstGeom prst="wedgeRectCallout">
            <a:avLst>
              <a:gd name="adj1" fmla="val -58842"/>
              <a:gd name="adj2" fmla="val 818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the millionth time…</a:t>
            </a:r>
            <a:endParaRPr lang="en-US" dirty="0"/>
          </a:p>
        </p:txBody>
      </p:sp>
      <p:pic>
        <p:nvPicPr>
          <p:cNvPr id="3078" name="Picture 6" descr="http://www.bayometric.com/uploads/success-stories/pics/yerwada-jail-prisoner-management-syst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33601"/>
            <a:ext cx="2500313" cy="18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495800" y="4419600"/>
            <a:ext cx="3276600" cy="2438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76800" y="4572000"/>
            <a:ext cx="297180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Organizations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Nuclear Family</a:t>
            </a:r>
          </a:p>
          <a:p>
            <a:pPr lvl="1"/>
            <a:r>
              <a:rPr lang="en-US" u="sng" dirty="0" smtClean="0"/>
              <a:t>Includes parents and children </a:t>
            </a:r>
          </a:p>
          <a:p>
            <a:pPr lvl="1"/>
            <a:r>
              <a:rPr lang="en-US" u="sng" dirty="0" smtClean="0"/>
              <a:t>Typical in U.S.</a:t>
            </a:r>
          </a:p>
          <a:p>
            <a:r>
              <a:rPr lang="en-US" b="1" u="sng" dirty="0" smtClean="0"/>
              <a:t>Extended Family</a:t>
            </a:r>
          </a:p>
          <a:p>
            <a:pPr lvl="1"/>
            <a:r>
              <a:rPr lang="en-US" u="sng" dirty="0" smtClean="0"/>
              <a:t>Has several generations living in one household </a:t>
            </a:r>
          </a:p>
          <a:p>
            <a:pPr lvl="1"/>
            <a:r>
              <a:rPr lang="en-US" u="sng" dirty="0" smtClean="0"/>
              <a:t>Typical in farming societies</a:t>
            </a:r>
            <a:r>
              <a:rPr lang="en-US" dirty="0" smtClean="0"/>
              <a:t> and all around the world </a:t>
            </a:r>
          </a:p>
          <a:p>
            <a:r>
              <a:rPr lang="en-US" b="1" u="sng" dirty="0" smtClean="0"/>
              <a:t>Social Classes</a:t>
            </a:r>
          </a:p>
          <a:p>
            <a:pPr lvl="1"/>
            <a:r>
              <a:rPr lang="en-US" dirty="0" smtClean="0"/>
              <a:t>A system which </a:t>
            </a:r>
            <a:r>
              <a:rPr lang="en-US" u="sng" dirty="0" smtClean="0"/>
              <a:t>ranks people in order of status</a:t>
            </a:r>
          </a:p>
          <a:p>
            <a:pPr lvl="1"/>
            <a:r>
              <a:rPr lang="en-US" dirty="0" smtClean="0"/>
              <a:t>Often times </a:t>
            </a:r>
            <a:r>
              <a:rPr lang="en-US" u="sng" dirty="0" smtClean="0"/>
              <a:t>based on money, occupation, education, or ancestry </a:t>
            </a:r>
          </a:p>
        </p:txBody>
      </p:sp>
    </p:spTree>
    <p:extLst>
      <p:ext uri="{BB962C8B-B14F-4D97-AF65-F5344CB8AC3E}">
        <p14:creationId xmlns:p14="http://schemas.microsoft.com/office/powerpoint/2010/main" val="32725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97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Think and </a:t>
            </a:r>
            <a:r>
              <a:rPr lang="en-US" b="1" u="sng" dirty="0"/>
              <a:t>S</a:t>
            </a:r>
            <a:r>
              <a:rPr lang="en-US" b="1" u="sng" dirty="0" smtClean="0"/>
              <a:t>hare…</a:t>
            </a:r>
            <a:br>
              <a:rPr lang="en-US" b="1" u="sng" dirty="0" smtClean="0"/>
            </a:br>
            <a:r>
              <a:rPr lang="en-US" dirty="0" smtClean="0"/>
              <a:t>Take a minute to answer the following question on your own- turn to your partner and share your findings towards each question.</a:t>
            </a:r>
            <a:br>
              <a:rPr lang="en-US" dirty="0" smtClean="0"/>
            </a:br>
            <a:r>
              <a:rPr lang="en-US" sz="3200" i="1" u="sng" dirty="0" smtClean="0">
                <a:solidFill>
                  <a:srgbClr val="FF0000"/>
                </a:solidFill>
              </a:rPr>
              <a:t>Partner A</a:t>
            </a:r>
            <a:r>
              <a:rPr lang="en-US" sz="3200" i="1" dirty="0" smtClean="0"/>
              <a:t>-Come up with two reasons why extended families are less common in industrialized societies?</a:t>
            </a:r>
            <a:br>
              <a:rPr lang="en-US" sz="3200" i="1" dirty="0" smtClean="0"/>
            </a:br>
            <a:r>
              <a:rPr lang="en-US" sz="3200" i="1" u="sng" dirty="0" smtClean="0">
                <a:solidFill>
                  <a:srgbClr val="FF0000"/>
                </a:solidFill>
              </a:rPr>
              <a:t>Partner B</a:t>
            </a:r>
            <a:r>
              <a:rPr lang="en-US" sz="3200" i="1" dirty="0" smtClean="0"/>
              <a:t>-Do we have social classes in the United States? Examples?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1507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1"/>
            <a:ext cx="8991600" cy="4800600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Rules of behaviors are one of the most important elements of a culture</a:t>
            </a:r>
          </a:p>
          <a:p>
            <a:pPr lvl="1"/>
            <a:r>
              <a:rPr lang="en-US" sz="1800" dirty="0" smtClean="0"/>
              <a:t>These tell us how to act in certain situations</a:t>
            </a:r>
          </a:p>
          <a:p>
            <a:pPr lvl="1"/>
            <a:r>
              <a:rPr lang="en-US" sz="1800" dirty="0" smtClean="0"/>
              <a:t>Manners, greetings, appropriate dress</a:t>
            </a:r>
          </a:p>
          <a:p>
            <a:r>
              <a:rPr lang="en-US" sz="1800" u="sng" dirty="0" smtClean="0"/>
              <a:t>Written Laws-</a:t>
            </a:r>
          </a:p>
          <a:p>
            <a:pPr lvl="1"/>
            <a:r>
              <a:rPr lang="en-US" sz="1800" u="sng" dirty="0" smtClean="0"/>
              <a:t>Each culture enforces ideas about right and wrong- more strictly than minor rules of behaviors</a:t>
            </a:r>
          </a:p>
          <a:p>
            <a:pPr lvl="1"/>
            <a:r>
              <a:rPr lang="en-US" sz="1800" dirty="0" smtClean="0"/>
              <a:t>For example, laws against stealing or murder</a:t>
            </a:r>
          </a:p>
          <a:p>
            <a:pPr marL="57150" indent="0">
              <a:buNone/>
            </a:pPr>
            <a:r>
              <a:rPr lang="en-US" sz="1800" i="1" dirty="0" smtClean="0"/>
              <a:t>What is one example of a “rule of behavior” in your family</a:t>
            </a:r>
            <a:r>
              <a:rPr lang="en-US" i="1" dirty="0" smtClean="0"/>
              <a:t>?</a:t>
            </a:r>
          </a:p>
        </p:txBody>
      </p:sp>
      <p:pic>
        <p:nvPicPr>
          <p:cNvPr id="4100" name="Picture 4" descr="http://www.travelblat.com/wp-content/uploads/2011/08/How-to-cope-with-cultural-differen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18902"/>
            <a:ext cx="1905000" cy="171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5033" y="6485264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 awkward moment…</a:t>
            </a:r>
            <a:endParaRPr lang="en-US" dirty="0"/>
          </a:p>
        </p:txBody>
      </p:sp>
      <p:pic>
        <p:nvPicPr>
          <p:cNvPr id="4102" name="Picture 6" descr="http://delhi4cats.files.wordpress.com/2013/04/universal-greet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" y="4565301"/>
            <a:ext cx="5672036" cy="16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856" y="152400"/>
            <a:ext cx="7024744" cy="1143000"/>
          </a:xfrm>
        </p:spPr>
        <p:txBody>
          <a:bodyPr/>
          <a:lstStyle/>
          <a:p>
            <a:r>
              <a:rPr lang="en-US" b="1" u="sng" dirty="0" smtClean="0"/>
              <a:t>Customs and Traditions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555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024744" cy="1143000"/>
          </a:xfrm>
        </p:spPr>
        <p:txBody>
          <a:bodyPr/>
          <a:lstStyle/>
          <a:p>
            <a:r>
              <a:rPr lang="en-US" u="sng" dirty="0" smtClean="0"/>
              <a:t>Language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8233"/>
            <a:ext cx="8305800" cy="5763567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Language is the cornerstone of culture</a:t>
            </a:r>
          </a:p>
          <a:p>
            <a:r>
              <a:rPr lang="en-US" sz="1800" u="sng" dirty="0" smtClean="0"/>
              <a:t>All cultures have a language</a:t>
            </a:r>
          </a:p>
          <a:p>
            <a:r>
              <a:rPr lang="en-US" sz="1800" u="sng" dirty="0" smtClean="0"/>
              <a:t>Language reflects a culture’s identity</a:t>
            </a:r>
          </a:p>
          <a:p>
            <a:pPr lvl="1"/>
            <a:r>
              <a:rPr lang="en-US" sz="1800" dirty="0" smtClean="0"/>
              <a:t>People who speak the same language often share the same customs</a:t>
            </a:r>
          </a:p>
          <a:p>
            <a:r>
              <a:rPr lang="en-US" sz="1800" u="sng" dirty="0" smtClean="0"/>
              <a:t>Language can also present a problem</a:t>
            </a:r>
          </a:p>
          <a:p>
            <a:pPr lvl="1"/>
            <a:r>
              <a:rPr lang="en-US" sz="1800" dirty="0" smtClean="0"/>
              <a:t>Countries which have more than one official language</a:t>
            </a:r>
          </a:p>
          <a:p>
            <a:pPr lvl="2"/>
            <a:r>
              <a:rPr lang="en-US" sz="1600" dirty="0"/>
              <a:t>Canada has 2 official languages- English and French</a:t>
            </a:r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1"/>
            <a:r>
              <a:rPr lang="en-US" sz="1800" u="sng" dirty="0" smtClean="0"/>
              <a:t>Many feel by giving up their language, it is the first step to giving up their culture </a:t>
            </a:r>
            <a:endParaRPr lang="en-US" sz="1800" u="sng" dirty="0"/>
          </a:p>
        </p:txBody>
      </p:sp>
      <p:pic>
        <p:nvPicPr>
          <p:cNvPr id="5122" name="Picture 2" descr="http://www.languagebookings.com/img/editor/arabic_language_cour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1444833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etwritedowntoit.files.wordpress.com/2013/03/confus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82562"/>
            <a:ext cx="1350020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114800" y="3886200"/>
            <a:ext cx="3374380" cy="990600"/>
          </a:xfrm>
          <a:prstGeom prst="wedgeRectCallout">
            <a:avLst>
              <a:gd name="adj1" fmla="val -70861"/>
              <a:gd name="adj2" fmla="val 48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600" dirty="0"/>
              <a:t>India has 700 </a:t>
            </a:r>
            <a:r>
              <a:rPr lang="en-US" sz="1600" dirty="0" smtClean="0"/>
              <a:t>languages? WHAAAT?!?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i="1" u="sng" dirty="0" smtClean="0"/>
              <a:t>Arts, Music and Literature 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80029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ot only entertain us, but also teach us about our culture </a:t>
            </a:r>
          </a:p>
          <a:p>
            <a:pPr lvl="1"/>
            <a:r>
              <a:rPr lang="en-US" b="1" dirty="0" smtClean="0"/>
              <a:t>Folk Tales </a:t>
            </a:r>
            <a:r>
              <a:rPr lang="en-US" dirty="0" smtClean="0"/>
              <a:t>are handed down from generation to generations</a:t>
            </a:r>
          </a:p>
          <a:p>
            <a:pPr lvl="2"/>
            <a:r>
              <a:rPr lang="en-US" dirty="0" smtClean="0"/>
              <a:t>Help to pass on a cultures basic beliefs and values </a:t>
            </a:r>
          </a:p>
          <a:p>
            <a:r>
              <a:rPr lang="en-US" u="sng" dirty="0" smtClean="0"/>
              <a:t>Helps to strengthen a culture’s identity </a:t>
            </a:r>
          </a:p>
          <a:p>
            <a:pPr lvl="1"/>
            <a:r>
              <a:rPr lang="en-US" dirty="0" smtClean="0"/>
              <a:t>Give a sense of belonging</a:t>
            </a:r>
          </a:p>
          <a:p>
            <a:pPr lvl="1"/>
            <a:r>
              <a:rPr lang="en-US" dirty="0" smtClean="0"/>
              <a:t>Promote customs </a:t>
            </a:r>
            <a:endParaRPr lang="en-US" dirty="0"/>
          </a:p>
        </p:txBody>
      </p:sp>
      <p:pic>
        <p:nvPicPr>
          <p:cNvPr id="6146" name="Picture 2" descr="http://images.fineartamerica.com/images-medium/the-tortoise-and-the-hare-morgan-con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857500" cy="18621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fricaimports.com/mmAFRICAIMP2/Images/m-m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2009775" cy="1507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3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2396</TotalTime>
  <Words>725</Words>
  <Application>Microsoft Office PowerPoint</Application>
  <PresentationFormat>On-screen Show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The Meaning of Culture</vt:lpstr>
      <vt:lpstr>What is Culture?</vt:lpstr>
      <vt:lpstr>Elements of Culture</vt:lpstr>
      <vt:lpstr>Social Organizations</vt:lpstr>
      <vt:lpstr>Social Organizations continued…</vt:lpstr>
      <vt:lpstr>Think and Share… Take a minute to answer the following question on your own- turn to your partner and share your findings towards each question. Partner A-Come up with two reasons why extended families are less common in industrialized societies? Partner B-Do we have social classes in the United States? Examples?</vt:lpstr>
      <vt:lpstr>Customs and Traditions</vt:lpstr>
      <vt:lpstr>Language</vt:lpstr>
      <vt:lpstr>Arts, Music and Literature </vt:lpstr>
      <vt:lpstr>Religion</vt:lpstr>
      <vt:lpstr>Forms of Government</vt:lpstr>
      <vt:lpstr>Think and Share… Take a minute to answer the following questions on your own- turn to your partner and share your findings towards each question. Partner A-What type of government is found in the United States?  Partner B- Give an example of a country today that is a dictatorship.</vt:lpstr>
      <vt:lpstr>Economic Systems</vt:lpstr>
      <vt:lpstr>How Do Cultures Change?</vt:lpstr>
      <vt:lpstr>What is Cultural Diffusion?</vt:lpstr>
      <vt:lpstr>Difficult to Understand Cultures  </vt:lpstr>
      <vt:lpstr>How Do We Avoid These Stereotypes?</vt:lpstr>
      <vt:lpstr>Think and Share… Take a minute to answer the following question on your own- turn to your partner and share your findings towards each question. Partner A-Give two examples of Cultural Diffusion. Partner B-Give two examples of Ethnocentrism.  </vt:lpstr>
      <vt:lpstr>Practice</vt:lpstr>
      <vt:lpstr>PowerPoint Presentation</vt:lpstr>
      <vt:lpstr>PowerPoint Presentation</vt:lpstr>
      <vt:lpstr>PowerPoint Presentation</vt:lpstr>
      <vt:lpstr>  http://www.youtube.com/watch?v=nY-EXKzaLqc&amp;feature=related 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Meaning of Culture</dc:title>
  <dc:creator>Mary Kate</dc:creator>
  <cp:lastModifiedBy>Windows User</cp:lastModifiedBy>
  <cp:revision>66</cp:revision>
  <cp:lastPrinted>2015-09-01T13:12:08Z</cp:lastPrinted>
  <dcterms:created xsi:type="dcterms:W3CDTF">2013-08-11T17:40:14Z</dcterms:created>
  <dcterms:modified xsi:type="dcterms:W3CDTF">2015-09-04T15:06:33Z</dcterms:modified>
</cp:coreProperties>
</file>