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59" r:id="rId6"/>
    <p:sldId id="258" r:id="rId7"/>
    <p:sldId id="260" r:id="rId8"/>
    <p:sldId id="261" r:id="rId9"/>
    <p:sldId id="265" r:id="rId10"/>
    <p:sldId id="262" r:id="rId11"/>
    <p:sldId id="266" r:id="rId12"/>
    <p:sldId id="264" r:id="rId13"/>
    <p:sldId id="263" r:id="rId14"/>
    <p:sldId id="267" r:id="rId15"/>
    <p:sldId id="268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8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A0475-402C-4768-98A5-444D263BD45E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EFE1-7A04-4A45-A7AD-B29F840C9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A0475-402C-4768-98A5-444D263BD45E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EFE1-7A04-4A45-A7AD-B29F840C9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A0475-402C-4768-98A5-444D263BD45E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EFE1-7A04-4A45-A7AD-B29F840C9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A0475-402C-4768-98A5-444D263BD45E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EFE1-7A04-4A45-A7AD-B29F840C9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A0475-402C-4768-98A5-444D263BD45E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EFE1-7A04-4A45-A7AD-B29F840C9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A0475-402C-4768-98A5-444D263BD45E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EFE1-7A04-4A45-A7AD-B29F840C9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A0475-402C-4768-98A5-444D263BD45E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EFE1-7A04-4A45-A7AD-B29F840C9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A0475-402C-4768-98A5-444D263BD45E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EFE1-7A04-4A45-A7AD-B29F840C9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A0475-402C-4768-98A5-444D263BD45E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EFE1-7A04-4A45-A7AD-B29F840C9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A0475-402C-4768-98A5-444D263BD45E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EFE1-7A04-4A45-A7AD-B29F840C9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A0475-402C-4768-98A5-444D263BD45E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AEFE1-7A04-4A45-A7AD-B29F840C9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A0475-402C-4768-98A5-444D263BD45E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AEFE1-7A04-4A45-A7AD-B29F840C9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 smtClean="0">
                <a:latin typeface="Adobe Caslon Pro" pitchFamily="18" charset="0"/>
              </a:rPr>
              <a:t>Africa- Geography, People and Climate</a:t>
            </a:r>
            <a:endParaRPr lang="en-US" b="1" u="sng" dirty="0">
              <a:latin typeface="Adobe Caslon Pro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u="sng" dirty="0" smtClean="0">
                <a:latin typeface="Adobe Caslon Pro" pitchFamily="18" charset="0"/>
              </a:rPr>
              <a:t>Savannahs</a:t>
            </a:r>
            <a:endParaRPr lang="en-US" b="1" u="sng" dirty="0">
              <a:latin typeface="Adobe Caslon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>
                <a:latin typeface="Adobe Caslon Pro" pitchFamily="18" charset="0"/>
              </a:rPr>
              <a:t>Savannahs are watered grasslands-</a:t>
            </a:r>
          </a:p>
          <a:p>
            <a:r>
              <a:rPr lang="en-US" u="sng" dirty="0" smtClean="0">
                <a:latin typeface="Adobe Caslon Pro" pitchFamily="18" charset="0"/>
              </a:rPr>
              <a:t>Fertile farmland</a:t>
            </a:r>
          </a:p>
          <a:p>
            <a:r>
              <a:rPr lang="en-US" u="sng" dirty="0" smtClean="0">
                <a:latin typeface="Adobe Caslon Pro" pitchFamily="18" charset="0"/>
              </a:rPr>
              <a:t>Over HALF of Africa is considered a savannah</a:t>
            </a:r>
          </a:p>
          <a:p>
            <a:r>
              <a:rPr lang="en-US" dirty="0" smtClean="0">
                <a:latin typeface="Adobe Caslon Pro" pitchFamily="18" charset="0"/>
              </a:rPr>
              <a:t>Home to most Africans and many types of animals</a:t>
            </a:r>
          </a:p>
          <a:p>
            <a:pPr lvl="1"/>
            <a:r>
              <a:rPr lang="en-US" dirty="0" smtClean="0">
                <a:latin typeface="Adobe Caslon Pro" pitchFamily="18" charset="0"/>
              </a:rPr>
              <a:t>Lions</a:t>
            </a:r>
          </a:p>
          <a:p>
            <a:pPr lvl="1"/>
            <a:r>
              <a:rPr lang="en-US" dirty="0" smtClean="0">
                <a:latin typeface="Adobe Caslon Pro" pitchFamily="18" charset="0"/>
              </a:rPr>
              <a:t>Hyenas</a:t>
            </a:r>
          </a:p>
          <a:p>
            <a:pPr lvl="1"/>
            <a:r>
              <a:rPr lang="en-US" dirty="0" smtClean="0">
                <a:latin typeface="Adobe Caslon Pro" pitchFamily="18" charset="0"/>
              </a:rPr>
              <a:t>Cheetahs</a:t>
            </a:r>
          </a:p>
          <a:p>
            <a:pPr lvl="1"/>
            <a:r>
              <a:rPr lang="en-US" dirty="0" smtClean="0">
                <a:latin typeface="Adobe Caslon Pro" pitchFamily="18" charset="0"/>
              </a:rPr>
              <a:t>Gorillas</a:t>
            </a:r>
          </a:p>
          <a:p>
            <a:pPr lvl="1"/>
            <a:r>
              <a:rPr lang="en-US" dirty="0" smtClean="0">
                <a:latin typeface="Adobe Caslon Pro" pitchFamily="18" charset="0"/>
              </a:rPr>
              <a:t>Hippos</a:t>
            </a:r>
          </a:p>
          <a:p>
            <a:pPr lvl="1"/>
            <a:r>
              <a:rPr lang="en-US" dirty="0" smtClean="0">
                <a:latin typeface="Adobe Caslon Pro" pitchFamily="18" charset="0"/>
              </a:rPr>
              <a:t>Elephants </a:t>
            </a:r>
          </a:p>
          <a:p>
            <a:pPr lvl="1"/>
            <a:r>
              <a:rPr lang="en-US" dirty="0" smtClean="0">
                <a:latin typeface="Adobe Caslon Pro" pitchFamily="18" charset="0"/>
              </a:rPr>
              <a:t>Wildebeest</a:t>
            </a:r>
          </a:p>
          <a:p>
            <a:pPr lvl="1"/>
            <a:r>
              <a:rPr lang="en-US" dirty="0" smtClean="0">
                <a:latin typeface="Adobe Caslon Pro" pitchFamily="18" charset="0"/>
              </a:rPr>
              <a:t>Zebras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frica-satellite-climate-labe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59628"/>
            <a:ext cx="5281612" cy="3498372"/>
          </a:xfrm>
          <a:prstGeom prst="rect">
            <a:avLst/>
          </a:prstGeom>
        </p:spPr>
      </p:pic>
      <p:pic>
        <p:nvPicPr>
          <p:cNvPr id="6" name="Picture 5" descr="cheet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9815" y="0"/>
            <a:ext cx="5994185" cy="4052887"/>
          </a:xfrm>
          <a:prstGeom prst="rect">
            <a:avLst/>
          </a:prstGeom>
        </p:spPr>
      </p:pic>
      <p:pic>
        <p:nvPicPr>
          <p:cNvPr id="23554" name="Picture 2" descr="https://www.wildland.com/trips/details/imagegallery/africa/SAS-s-iStock_000005025935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9150" y="4038600"/>
            <a:ext cx="4514850" cy="2819400"/>
          </a:xfrm>
          <a:prstGeom prst="rect">
            <a:avLst/>
          </a:prstGeom>
          <a:noFill/>
        </p:spPr>
      </p:pic>
      <p:pic>
        <p:nvPicPr>
          <p:cNvPr id="23556" name="Picture 4" descr="http://upload.wikimedia.org/wikipedia/commons/9/9f/Giraffe_stand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200400" cy="363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orill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4530812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wildabeas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48000"/>
            <a:ext cx="4495800" cy="3810000"/>
          </a:xfrm>
          <a:prstGeom prst="rect">
            <a:avLst/>
          </a:prstGeom>
        </p:spPr>
      </p:pic>
      <p:pic>
        <p:nvPicPr>
          <p:cNvPr id="5" name="Picture 4" descr="hippo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0"/>
            <a:ext cx="4648201" cy="3429000"/>
          </a:xfrm>
          <a:prstGeom prst="rect">
            <a:avLst/>
          </a:prstGeom>
        </p:spPr>
      </p:pic>
      <p:pic>
        <p:nvPicPr>
          <p:cNvPr id="6" name="Picture 5" descr="zebr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9600" y="3429000"/>
            <a:ext cx="47244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OBAB TREE SUNRISE ken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694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vannah tanzan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Adobe Caslon Pro" pitchFamily="18" charset="0"/>
              </a:rPr>
              <a:t>Problems in the Savannahs</a:t>
            </a:r>
            <a:endParaRPr lang="en-US" b="1" u="sng" dirty="0">
              <a:latin typeface="Adobe Caslon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u="sng" dirty="0" smtClean="0">
                <a:latin typeface="Adobe Caslon Pro" pitchFamily="18" charset="0"/>
              </a:rPr>
              <a:t>Rainfall is very unpredictable on the Savannahs</a:t>
            </a:r>
          </a:p>
          <a:p>
            <a:pPr lvl="1"/>
            <a:r>
              <a:rPr lang="en-US" u="sng" dirty="0" smtClean="0">
                <a:latin typeface="Adobe Caslon Pro" pitchFamily="18" charset="0"/>
              </a:rPr>
              <a:t>Too much- flooding</a:t>
            </a:r>
          </a:p>
          <a:p>
            <a:pPr lvl="1"/>
            <a:r>
              <a:rPr lang="en-US" u="sng" dirty="0" smtClean="0">
                <a:latin typeface="Adobe Caslon Pro" pitchFamily="18" charset="0"/>
              </a:rPr>
              <a:t>Too little- drought</a:t>
            </a:r>
          </a:p>
          <a:p>
            <a:r>
              <a:rPr lang="en-US" u="sng" dirty="0" smtClean="0">
                <a:latin typeface="Adobe Caslon Pro" pitchFamily="18" charset="0"/>
              </a:rPr>
              <a:t>Desertification is the turning of semi-desert land into desert </a:t>
            </a:r>
          </a:p>
          <a:p>
            <a:r>
              <a:rPr lang="en-US" u="sng" dirty="0" smtClean="0">
                <a:latin typeface="Adobe Caslon Pro" pitchFamily="18" charset="0"/>
              </a:rPr>
              <a:t>Why does this happen??</a:t>
            </a:r>
          </a:p>
          <a:p>
            <a:pPr lvl="1"/>
            <a:r>
              <a:rPr lang="en-US" u="sng" dirty="0" smtClean="0">
                <a:latin typeface="Adobe Caslon Pro" pitchFamily="18" charset="0"/>
              </a:rPr>
              <a:t>Drought</a:t>
            </a:r>
          </a:p>
          <a:p>
            <a:pPr lvl="1"/>
            <a:r>
              <a:rPr lang="en-US" u="sng" dirty="0" smtClean="0">
                <a:latin typeface="Adobe Caslon Pro" pitchFamily="18" charset="0"/>
              </a:rPr>
              <a:t>Overgrazing</a:t>
            </a:r>
          </a:p>
          <a:p>
            <a:pPr lvl="1"/>
            <a:r>
              <a:rPr lang="en-US" u="sng" dirty="0" smtClean="0">
                <a:latin typeface="Adobe Caslon Pro" pitchFamily="18" charset="0"/>
              </a:rPr>
              <a:t>Human interaction</a:t>
            </a:r>
          </a:p>
          <a:p>
            <a:pPr lvl="2"/>
            <a:r>
              <a:rPr lang="en-US" u="sng" dirty="0" smtClean="0">
                <a:latin typeface="Adobe Caslon Pro" pitchFamily="18" charset="0"/>
              </a:rPr>
              <a:t>Cutting down trees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Adobe Caslon Pro" pitchFamily="18" charset="0"/>
              </a:rPr>
              <a:t>Africa Basics</a:t>
            </a:r>
            <a:endParaRPr lang="en-US" b="1" u="sng" dirty="0">
              <a:latin typeface="Adobe Caslon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sz="4400" u="sng" dirty="0" smtClean="0">
                <a:latin typeface="Adobe Caslon Pro" pitchFamily="18" charset="0"/>
              </a:rPr>
              <a:t>Africa is the 2</a:t>
            </a:r>
            <a:r>
              <a:rPr lang="en-US" sz="4400" u="sng" baseline="30000" dirty="0" smtClean="0">
                <a:latin typeface="Adobe Caslon Pro" pitchFamily="18" charset="0"/>
              </a:rPr>
              <a:t>nd</a:t>
            </a:r>
            <a:r>
              <a:rPr lang="en-US" sz="4400" u="sng" dirty="0" smtClean="0">
                <a:latin typeface="Adobe Caslon Pro" pitchFamily="18" charset="0"/>
              </a:rPr>
              <a:t> largest continent </a:t>
            </a:r>
            <a:r>
              <a:rPr lang="en-US" sz="4400" dirty="0" smtClean="0">
                <a:latin typeface="Adobe Caslon Pro" pitchFamily="18" charset="0"/>
              </a:rPr>
              <a:t>and is more than three times bigger than the United States! </a:t>
            </a:r>
          </a:p>
          <a:p>
            <a:r>
              <a:rPr lang="en-US" sz="4400" dirty="0" smtClean="0">
                <a:latin typeface="Adobe Caslon Pro" pitchFamily="18" charset="0"/>
              </a:rPr>
              <a:t>Africa stands between two major oceans- Atlantic and the Indian.</a:t>
            </a:r>
          </a:p>
          <a:p>
            <a:r>
              <a:rPr lang="en-US" sz="4400" u="sng" dirty="0" smtClean="0">
                <a:latin typeface="Adobe Caslon Pro" pitchFamily="18" charset="0"/>
              </a:rPr>
              <a:t>Most of Africa is a huge plateau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Adobe Caslon Pro" pitchFamily="18" charset="0"/>
              </a:rPr>
              <a:t>People of Africa</a:t>
            </a:r>
            <a:endParaRPr lang="en-US" b="1" u="sng" dirty="0">
              <a:latin typeface="Adobe Caslon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u="sng" smtClean="0">
                <a:latin typeface="Adobe Caslon Pro" pitchFamily="18" charset="0"/>
              </a:rPr>
              <a:t>More than 866 </a:t>
            </a:r>
            <a:r>
              <a:rPr lang="en-US" u="sng" dirty="0" smtClean="0">
                <a:latin typeface="Adobe Caslon Pro" pitchFamily="18" charset="0"/>
              </a:rPr>
              <a:t>million people live in Africa</a:t>
            </a:r>
          </a:p>
          <a:p>
            <a:r>
              <a:rPr lang="en-US" u="sng" dirty="0" smtClean="0">
                <a:latin typeface="Adobe Caslon Pro" pitchFamily="18" charset="0"/>
              </a:rPr>
              <a:t>Very diverse </a:t>
            </a:r>
          </a:p>
          <a:p>
            <a:pPr lvl="1"/>
            <a:r>
              <a:rPr lang="en-US" sz="3200" dirty="0" smtClean="0">
                <a:latin typeface="Adobe Caslon Pro" pitchFamily="18" charset="0"/>
              </a:rPr>
              <a:t>Races</a:t>
            </a:r>
          </a:p>
          <a:p>
            <a:pPr lvl="1"/>
            <a:r>
              <a:rPr lang="en-US" sz="3200" dirty="0" smtClean="0">
                <a:latin typeface="Adobe Caslon Pro" pitchFamily="18" charset="0"/>
              </a:rPr>
              <a:t>Religions and Beliefs</a:t>
            </a:r>
          </a:p>
          <a:p>
            <a:pPr lvl="1"/>
            <a:r>
              <a:rPr lang="en-US" sz="3200" dirty="0" smtClean="0">
                <a:latin typeface="Adobe Caslon Pro" pitchFamily="18" charset="0"/>
              </a:rPr>
              <a:t>Occupations</a:t>
            </a:r>
          </a:p>
          <a:p>
            <a:pPr lvl="1"/>
            <a:r>
              <a:rPr lang="en-US" sz="3200" dirty="0" smtClean="0">
                <a:latin typeface="Adobe Caslon Pro" pitchFamily="18" charset="0"/>
              </a:rPr>
              <a:t>Languages</a:t>
            </a:r>
          </a:p>
          <a:p>
            <a:pPr lvl="2"/>
            <a:r>
              <a:rPr lang="en-US" sz="3200" dirty="0" smtClean="0">
                <a:latin typeface="Adobe Caslon Pro" pitchFamily="18" charset="0"/>
              </a:rPr>
              <a:t>The people of Africa speak more than 1,000 languages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news.nationalgeographic.com/news/2004/12/photogalleries/south_africa_faces/images/primary/Swaz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71875" cy="3638550"/>
          </a:xfrm>
          <a:prstGeom prst="rect">
            <a:avLst/>
          </a:prstGeom>
          <a:noFill/>
        </p:spPr>
      </p:pic>
      <p:pic>
        <p:nvPicPr>
          <p:cNvPr id="24580" name="Picture 4" descr="http://naady.com/wp-content/uploads/2008/11/maasai-mor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4249" y="3409406"/>
            <a:ext cx="4507918" cy="3409950"/>
          </a:xfrm>
          <a:prstGeom prst="rect">
            <a:avLst/>
          </a:prstGeom>
          <a:noFill/>
        </p:spPr>
      </p:pic>
      <p:pic>
        <p:nvPicPr>
          <p:cNvPr id="24584" name="Picture 8" descr="http://www.soccer999.com/football/worldcup/2002/team/SouthAfrica/te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1" y="0"/>
            <a:ext cx="5562600" cy="3638550"/>
          </a:xfrm>
          <a:prstGeom prst="rect">
            <a:avLst/>
          </a:prstGeom>
          <a:noFill/>
        </p:spPr>
      </p:pic>
      <p:pic>
        <p:nvPicPr>
          <p:cNvPr id="13314" name="Picture 2" descr="http://www.caribbeanislandsrealty.com/wp-content/uploads/2009/07/1-freedom-nelson-mande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691" y="3618137"/>
            <a:ext cx="2400300" cy="328041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345" y="3638550"/>
            <a:ext cx="2931514" cy="3287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Adobe Caslon Pro" pitchFamily="18" charset="0"/>
              </a:rPr>
              <a:t>The Great Rift Valley</a:t>
            </a:r>
            <a:endParaRPr lang="en-US" b="1" u="sng" dirty="0">
              <a:latin typeface="Adobe Caslon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sz="3500" u="sng" dirty="0" smtClean="0">
                <a:latin typeface="Adobe Caslon Pro" pitchFamily="18" charset="0"/>
              </a:rPr>
              <a:t>The Great Rift Valley is a large “split” in the African Continent</a:t>
            </a:r>
          </a:p>
          <a:p>
            <a:r>
              <a:rPr lang="en-US" sz="3500" u="sng" dirty="0" smtClean="0">
                <a:latin typeface="Adobe Caslon Pro" pitchFamily="18" charset="0"/>
              </a:rPr>
              <a:t>It extends 4,000 miles from the Middle East all the way south to Mozambique</a:t>
            </a:r>
          </a:p>
          <a:p>
            <a:r>
              <a:rPr lang="en-US" sz="3500" dirty="0" smtClean="0">
                <a:latin typeface="Adobe Caslon Pro" pitchFamily="18" charset="0"/>
              </a:rPr>
              <a:t>Formed by natural forces</a:t>
            </a:r>
          </a:p>
          <a:p>
            <a:pPr lvl="1"/>
            <a:r>
              <a:rPr lang="en-US" sz="3500" dirty="0" smtClean="0">
                <a:latin typeface="Adobe Caslon Pro" pitchFamily="18" charset="0"/>
              </a:rPr>
              <a:t>Erosion</a:t>
            </a:r>
          </a:p>
          <a:p>
            <a:pPr lvl="1"/>
            <a:r>
              <a:rPr lang="en-US" sz="3500" dirty="0" smtClean="0">
                <a:latin typeface="Adobe Caslon Pro" pitchFamily="18" charset="0"/>
              </a:rPr>
              <a:t>Volcanoes</a:t>
            </a:r>
          </a:p>
          <a:p>
            <a:pPr lvl="1"/>
            <a:r>
              <a:rPr lang="en-US" sz="3500" dirty="0" smtClean="0">
                <a:latin typeface="Adobe Caslon Pro" pitchFamily="18" charset="0"/>
              </a:rPr>
              <a:t>Shifting of the plates</a:t>
            </a:r>
          </a:p>
          <a:p>
            <a:r>
              <a:rPr lang="en-US" sz="3500" u="sng" dirty="0" smtClean="0">
                <a:latin typeface="Adobe Caslon Pro" pitchFamily="18" charset="0"/>
              </a:rPr>
              <a:t>Fertile farmland, deep lakes, hot springs</a:t>
            </a:r>
          </a:p>
          <a:p>
            <a:r>
              <a:rPr lang="en-US" sz="3500" dirty="0" smtClean="0">
                <a:latin typeface="Adobe Caslon Pro" pitchFamily="18" charset="0"/>
              </a:rPr>
              <a:t>Scientists have found the oldest living fossil in the Great Rift Valley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Adobe Caslon Pro" pitchFamily="18" charset="0"/>
              </a:rPr>
              <a:t>Rivers</a:t>
            </a:r>
            <a:endParaRPr lang="en-US" b="1" u="sng" dirty="0">
              <a:latin typeface="Adobe Caslon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763000" cy="5257800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latin typeface="Adobe Caslon Pro" pitchFamily="18" charset="0"/>
              </a:rPr>
              <a:t>There are four main rivers in Africa</a:t>
            </a:r>
          </a:p>
          <a:p>
            <a:pPr lvl="1"/>
            <a:r>
              <a:rPr lang="en-US" sz="3600" u="sng" dirty="0" smtClean="0">
                <a:latin typeface="Adobe Caslon Pro" pitchFamily="18" charset="0"/>
              </a:rPr>
              <a:t>Nile- longest river in the world and flows towards the north</a:t>
            </a:r>
          </a:p>
          <a:p>
            <a:pPr lvl="1"/>
            <a:r>
              <a:rPr lang="en-US" sz="3600" u="sng" dirty="0" smtClean="0">
                <a:latin typeface="Adobe Caslon Pro" pitchFamily="18" charset="0"/>
              </a:rPr>
              <a:t>Congo- waterfalls and rapids</a:t>
            </a:r>
          </a:p>
          <a:p>
            <a:pPr lvl="1"/>
            <a:r>
              <a:rPr lang="en-US" sz="3600" u="sng" dirty="0" smtClean="0">
                <a:latin typeface="Adobe Caslon Pro" pitchFamily="18" charset="0"/>
              </a:rPr>
              <a:t>Niger- fishing and shipping</a:t>
            </a:r>
          </a:p>
          <a:p>
            <a:pPr lvl="1"/>
            <a:r>
              <a:rPr lang="en-US" sz="3600" u="sng" dirty="0" smtClean="0">
                <a:latin typeface="Adobe Caslon Pro" pitchFamily="18" charset="0"/>
              </a:rPr>
              <a:t>Zambezi- Victoria Falls</a:t>
            </a:r>
          </a:p>
          <a:p>
            <a:r>
              <a:rPr lang="en-US" sz="3600" u="sng" dirty="0" smtClean="0">
                <a:latin typeface="Adobe Caslon Pro" pitchFamily="18" charset="0"/>
              </a:rPr>
              <a:t>Hydroelectric power- energy produced by moving water.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b="1" u="sng" dirty="0" smtClean="0">
                <a:latin typeface="Adobe Caslon Pro" pitchFamily="18" charset="0"/>
              </a:rPr>
              <a:t>Natural Resources</a:t>
            </a:r>
            <a:endParaRPr lang="en-US" b="1" u="sng" dirty="0">
              <a:latin typeface="Adobe Caslon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524000"/>
            <a:ext cx="8839200" cy="4876800"/>
          </a:xfrm>
        </p:spPr>
        <p:txBody>
          <a:bodyPr/>
          <a:lstStyle/>
          <a:p>
            <a:r>
              <a:rPr lang="en-US" sz="3600" u="sng" dirty="0" smtClean="0">
                <a:latin typeface="Adobe Caslon Pro" pitchFamily="18" charset="0"/>
              </a:rPr>
              <a:t>Mining </a:t>
            </a:r>
          </a:p>
          <a:p>
            <a:pPr lvl="1"/>
            <a:r>
              <a:rPr lang="en-US" sz="3600" u="sng" dirty="0" smtClean="0">
                <a:latin typeface="Adobe Caslon Pro" pitchFamily="18" charset="0"/>
              </a:rPr>
              <a:t>Diamonds</a:t>
            </a:r>
          </a:p>
          <a:p>
            <a:pPr lvl="1"/>
            <a:r>
              <a:rPr lang="en-US" sz="3600" u="sng" dirty="0" smtClean="0">
                <a:latin typeface="Adobe Caslon Pro" pitchFamily="18" charset="0"/>
              </a:rPr>
              <a:t>Gold</a:t>
            </a:r>
          </a:p>
          <a:p>
            <a:pPr lvl="1"/>
            <a:r>
              <a:rPr lang="en-US" sz="3600" u="sng" dirty="0" smtClean="0">
                <a:latin typeface="Adobe Caslon Pro" pitchFamily="18" charset="0"/>
              </a:rPr>
              <a:t>Cobalt</a:t>
            </a:r>
          </a:p>
          <a:p>
            <a:pPr lvl="1"/>
            <a:r>
              <a:rPr lang="en-US" sz="3600" u="sng" dirty="0" smtClean="0">
                <a:latin typeface="Adobe Caslon Pro" pitchFamily="18" charset="0"/>
              </a:rPr>
              <a:t>Oil</a:t>
            </a:r>
          </a:p>
          <a:p>
            <a:r>
              <a:rPr lang="en-US" sz="3600" u="sng" dirty="0" smtClean="0">
                <a:latin typeface="Adobe Caslon Pro" pitchFamily="18" charset="0"/>
              </a:rPr>
              <a:t>  The problem with the natural resources is they are unevenly distributed!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u="sng" dirty="0" smtClean="0">
                <a:latin typeface="Adobe Caslon Pro" pitchFamily="18" charset="0"/>
              </a:rPr>
              <a:t>Climate</a:t>
            </a:r>
            <a:endParaRPr lang="en-US" b="1" u="sng" dirty="0">
              <a:latin typeface="Adobe Caslon Pro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 smtClean="0">
                <a:latin typeface="Adobe Caslon Pro" pitchFamily="18" charset="0"/>
              </a:rPr>
              <a:t>Because the equator runs through the center of Africa, 80% is found in the tropics</a:t>
            </a:r>
          </a:p>
          <a:p>
            <a:r>
              <a:rPr lang="en-US" u="sng" dirty="0" smtClean="0">
                <a:latin typeface="Adobe Caslon Pro" pitchFamily="18" charset="0"/>
              </a:rPr>
              <a:t>4 major climate zones</a:t>
            </a:r>
          </a:p>
          <a:p>
            <a:pPr lvl="1"/>
            <a:r>
              <a:rPr lang="en-US" u="sng" dirty="0" smtClean="0">
                <a:latin typeface="Adobe Caslon Pro" pitchFamily="18" charset="0"/>
              </a:rPr>
              <a:t>Tropical Wet</a:t>
            </a:r>
          </a:p>
          <a:p>
            <a:pPr lvl="2"/>
            <a:r>
              <a:rPr lang="en-US" dirty="0" smtClean="0">
                <a:latin typeface="Adobe Caslon Pro" pitchFamily="18" charset="0"/>
              </a:rPr>
              <a:t>Hot and humid all year long</a:t>
            </a:r>
          </a:p>
          <a:p>
            <a:pPr lvl="1"/>
            <a:r>
              <a:rPr lang="en-US" u="sng" dirty="0" smtClean="0">
                <a:latin typeface="Adobe Caslon Pro" pitchFamily="18" charset="0"/>
              </a:rPr>
              <a:t>Tropical Wet and Dry</a:t>
            </a:r>
          </a:p>
          <a:p>
            <a:pPr lvl="2"/>
            <a:r>
              <a:rPr lang="en-US" dirty="0" smtClean="0">
                <a:latin typeface="Adobe Caslon Pro" pitchFamily="18" charset="0"/>
              </a:rPr>
              <a:t>Both wet and dry weather</a:t>
            </a:r>
          </a:p>
          <a:p>
            <a:pPr lvl="2"/>
            <a:r>
              <a:rPr lang="en-US" dirty="0" smtClean="0">
                <a:latin typeface="Adobe Caslon Pro" pitchFamily="18" charset="0"/>
              </a:rPr>
              <a:t>unpredictable</a:t>
            </a:r>
          </a:p>
          <a:p>
            <a:pPr lvl="1"/>
            <a:r>
              <a:rPr lang="en-US" u="sng" dirty="0" smtClean="0">
                <a:latin typeface="Adobe Caslon Pro" pitchFamily="18" charset="0"/>
              </a:rPr>
              <a:t>Desert</a:t>
            </a:r>
          </a:p>
          <a:p>
            <a:pPr lvl="2"/>
            <a:r>
              <a:rPr lang="en-US" u="sng" dirty="0" smtClean="0">
                <a:latin typeface="Adobe Caslon Pro" pitchFamily="18" charset="0"/>
              </a:rPr>
              <a:t>Cover about 40% of Africa</a:t>
            </a:r>
          </a:p>
          <a:p>
            <a:pPr lvl="2"/>
            <a:r>
              <a:rPr lang="en-US" dirty="0" smtClean="0">
                <a:latin typeface="Adobe Caslon Pro" pitchFamily="18" charset="0"/>
              </a:rPr>
              <a:t>Hot, dry, very little rainfall</a:t>
            </a:r>
          </a:p>
          <a:p>
            <a:pPr lvl="1"/>
            <a:r>
              <a:rPr lang="en-US" u="sng" dirty="0" smtClean="0">
                <a:latin typeface="Adobe Caslon Pro" pitchFamily="18" charset="0"/>
              </a:rPr>
              <a:t>Mediterranean</a:t>
            </a:r>
          </a:p>
          <a:p>
            <a:pPr lvl="2"/>
            <a:r>
              <a:rPr lang="en-US" dirty="0" smtClean="0">
                <a:latin typeface="Adobe Caslon Pro" pitchFamily="18" charset="0"/>
              </a:rPr>
              <a:t>Found extreme north and south of Africa</a:t>
            </a:r>
          </a:p>
          <a:p>
            <a:pPr lvl="2"/>
            <a:r>
              <a:rPr lang="en-US" dirty="0" smtClean="0">
                <a:latin typeface="Adobe Caslon Pro" pitchFamily="18" charset="0"/>
              </a:rPr>
              <a:t>Mild climate- cool winters, warm summers</a:t>
            </a:r>
            <a:endParaRPr lang="en-US" dirty="0">
              <a:latin typeface="Adobe Caslon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imate ch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" y="0"/>
            <a:ext cx="8001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2058</TotalTime>
  <Words>331</Words>
  <Application>Microsoft Office PowerPoint</Application>
  <PresentationFormat>On-screen Show (4:3)</PresentationFormat>
  <Paragraphs>74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Africa- Geography, People and Climate</vt:lpstr>
      <vt:lpstr>Africa Basics</vt:lpstr>
      <vt:lpstr>People of Africa</vt:lpstr>
      <vt:lpstr>PowerPoint Presentation</vt:lpstr>
      <vt:lpstr>The Great Rift Valley</vt:lpstr>
      <vt:lpstr>Rivers</vt:lpstr>
      <vt:lpstr>Natural Resources</vt:lpstr>
      <vt:lpstr>Climate</vt:lpstr>
      <vt:lpstr>PowerPoint Presentation</vt:lpstr>
      <vt:lpstr>Savannahs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Problems in the Savannahs</vt:lpstr>
    </vt:vector>
  </TitlesOfParts>
  <Company>HCHS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Africa- Geography and Climate</dc:title>
  <dc:creator>m780</dc:creator>
  <cp:lastModifiedBy>Windows User</cp:lastModifiedBy>
  <cp:revision>45</cp:revision>
  <dcterms:created xsi:type="dcterms:W3CDTF">2010-09-21T15:34:27Z</dcterms:created>
  <dcterms:modified xsi:type="dcterms:W3CDTF">2015-09-23T19:29:36Z</dcterms:modified>
</cp:coreProperties>
</file>